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1"/>
    <p:sldMasterId id="2147483728" r:id="rId2"/>
    <p:sldMasterId id="2147483729" r:id="rId3"/>
  </p:sldMasterIdLst>
  <p:notesMasterIdLst>
    <p:notesMasterId r:id="rId105"/>
  </p:notesMasterIdLst>
  <p:sldIdLst>
    <p:sldId id="356"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x="9144000" cy="5143500" type="screen16x9"/>
  <p:notesSz cx="6858000" cy="9144000"/>
  <p:embeddedFontLst>
    <p:embeddedFont>
      <p:font typeface="Helvetica Neue Light" panose="020B0604020202020204" charset="0"/>
      <p:regular r:id="rId106"/>
      <p:bold r:id="rId107"/>
      <p:italic r:id="rId108"/>
      <p:boldItalic r:id="rId109"/>
    </p:embeddedFont>
    <p:embeddedFont>
      <p:font typeface="DM Sans" panose="020B0604020202020204" charset="0"/>
      <p:regular r:id="rId110"/>
      <p:bold r:id="rId111"/>
      <p:italic r:id="rId112"/>
      <p:boldItalic r:id="rId113"/>
    </p:embeddedFont>
    <p:embeddedFont>
      <p:font typeface="Anton" panose="020B0604020202020204" charset="0"/>
      <p:regular r:id="rId114"/>
    </p:embeddedFont>
    <p:embeddedFont>
      <p:font typeface="Helvetica Neue" panose="020B060402020202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0" autoAdjust="0"/>
  </p:normalViewPr>
  <p:slideViewPr>
    <p:cSldViewPr snapToGrid="0">
      <p:cViewPr>
        <p:scale>
          <a:sx n="100" d="100"/>
          <a:sy n="100" d="100"/>
        </p:scale>
        <p:origin x="294" y="0"/>
      </p:cViewPr>
      <p:guideLst>
        <p:guide orient="horz" pos="2889"/>
        <p:guide pos="300"/>
        <p:guide pos="5460"/>
        <p:guide orient="horz"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2.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7.fntdata"/><Relationship Id="rId16" Type="http://schemas.openxmlformats.org/officeDocument/2006/relationships/slide" Target="slides/slide13.xml"/><Relationship Id="rId107" Type="http://schemas.openxmlformats.org/officeDocument/2006/relationships/font" Target="fonts/font2.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113" Type="http://schemas.openxmlformats.org/officeDocument/2006/relationships/font" Target="fonts/font8.fntdata"/><Relationship Id="rId118"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font" Target="fonts/font3.fntdata"/><Relationship Id="rId116"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fntdata"/><Relationship Id="rId114" Type="http://schemas.openxmlformats.org/officeDocument/2006/relationships/font" Target="fonts/font9.fntdata"/><Relationship Id="rId119"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5.fntdata"/><Relationship Id="rId11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067094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para la primera clase (después no va).</a:t>
            </a:r>
            <a:endParaRPr dirty="0">
              <a:latin typeface="DM Sans"/>
              <a:ea typeface="DM Sans"/>
              <a:cs typeface="DM Sans"/>
              <a:sym typeface="DM Sans"/>
            </a:endParaRPr>
          </a:p>
        </p:txBody>
      </p:sp>
    </p:spTree>
    <p:extLst>
      <p:ext uri="{BB962C8B-B14F-4D97-AF65-F5344CB8AC3E}">
        <p14:creationId xmlns:p14="http://schemas.microsoft.com/office/powerpoint/2010/main" val="709877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0982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b805dd8d82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5" name="Google Shape;1075;g1b805dd8d82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22139992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b805dd8d82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0" name="Google Shape;1080;g1b805dd8d82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3984537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037933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e793e71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9e793e71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07454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966628af2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966628af2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025661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9e793e71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9e793e712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212006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966628af2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966628af2d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Profe, esta diapositiva es una punzada al corazón, pues sabes que un framework puede pasar, de la noche a la mañana, a ser sólo “una herramienta más” en lugar de la implementación  tan maravillosa que siempre hemos utilizado.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Al día de hoy, Nest js parece ser la solución más sólida además de express para poder elegir entre los frameworks. Puede ser que en algún momento estas clases pasen a ser un punto de dolor por tener que ver un framework que en algún momento podría no ser implementado en el entorno empresarial. ¡Ánimo, que siempre pensaremos en una constante actualización!</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98759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9e793e712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9e793e712a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Profe, esta diapositiva es una punzada al corazón, pues sabes que un framework puede pasar, de la noche a la mañana, a ser sólo “una herramienta más” en lugar de la implementación  tan maravillosa que siempre hemos utilizado.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Al día de hoy, Nest js parece ser la solución más sólida además de express para poder elegir entre los frameworks. Puede ser que en algún momento estas clases pasen a ser un punto de dolor por tener que ver un framework que en algún momento podría no ser implementado en el entorno empresarial. ¡Ánimo, que siempre pensaremos en una constante actualización!</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64458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6c0185fc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6c0185fc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21322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8c1f939c47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8c1f939c4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Esta diapositiva de instalación funciona para windows.</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497429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6c0185fc4b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6c0185fc4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11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832520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6c0185fc4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6c0185fc4b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835064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6c0185fc4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6c0185fc4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841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966628af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966628af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AR" sz="1100" b="0" i="0" u="none" strike="noStrike" cap="none" dirty="0" smtClean="0">
                <a:solidFill>
                  <a:srgbClr val="000000"/>
                </a:solidFill>
                <a:effectLst/>
                <a:latin typeface="Arial"/>
                <a:ea typeface="Arial"/>
                <a:cs typeface="Arial"/>
                <a:sym typeface="Arial"/>
              </a:rPr>
              <a:t>El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es el proceso de analizar el código fuente en busca de errores, problemas potenciales, violaciones de reglas o convenciones de codificación. Es una práctica estándar en el desarrollo de software que ayuda a mejorar la calidad del código y a mantener un estilo de codificación consistente en un proyecto.</a:t>
            </a:r>
          </a:p>
          <a:p>
            <a:r>
              <a:rPr lang="es-AR" sz="1100" b="0" i="0" u="none" strike="noStrike" cap="none" dirty="0" smtClean="0">
                <a:solidFill>
                  <a:srgbClr val="000000"/>
                </a:solidFill>
                <a:effectLst/>
                <a:latin typeface="Arial"/>
                <a:ea typeface="Arial"/>
                <a:cs typeface="Arial"/>
                <a:sym typeface="Arial"/>
              </a:rPr>
              <a:t>El proceso de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se realiza utilizando herramientas como </a:t>
            </a:r>
            <a:r>
              <a:rPr lang="es-AR" sz="1100" b="0" i="0" u="none" strike="noStrike" cap="none" dirty="0" err="1" smtClean="0">
                <a:solidFill>
                  <a:srgbClr val="000000"/>
                </a:solidFill>
                <a:effectLst/>
                <a:latin typeface="Arial"/>
                <a:ea typeface="Arial"/>
                <a:cs typeface="Arial"/>
                <a:sym typeface="Arial"/>
              </a:rPr>
              <a:t>ESLint</a:t>
            </a:r>
            <a:r>
              <a:rPr lang="es-AR" sz="1100" b="0" i="0" u="none" strike="noStrike" cap="none" dirty="0" smtClean="0">
                <a:solidFill>
                  <a:srgbClr val="000000"/>
                </a:solidFill>
                <a:effectLst/>
                <a:latin typeface="Arial"/>
                <a:ea typeface="Arial"/>
                <a:cs typeface="Arial"/>
                <a:sym typeface="Arial"/>
              </a:rPr>
              <a:t> en JavaScript/</a:t>
            </a:r>
            <a:r>
              <a:rPr lang="es-AR" sz="1100" b="0" i="0" u="none" strike="noStrike" cap="none" dirty="0" err="1" smtClean="0">
                <a:solidFill>
                  <a:srgbClr val="000000"/>
                </a:solidFill>
                <a:effectLst/>
                <a:latin typeface="Arial"/>
                <a:ea typeface="Arial"/>
                <a:cs typeface="Arial"/>
                <a:sym typeface="Arial"/>
              </a:rPr>
              <a:t>TypeScript</a:t>
            </a:r>
            <a:r>
              <a:rPr lang="es-AR" sz="1100" b="0" i="0" u="none" strike="noStrike" cap="none" dirty="0" smtClean="0">
                <a:solidFill>
                  <a:srgbClr val="000000"/>
                </a:solidFill>
                <a:effectLst/>
                <a:latin typeface="Arial"/>
                <a:ea typeface="Arial"/>
                <a:cs typeface="Arial"/>
                <a:sym typeface="Arial"/>
              </a:rPr>
              <a:t>. Estas herramientas aplican reglas predefinidas o personalizadas al código fuente y generan advertencias o errores cuando se detecta algún problema.</a:t>
            </a:r>
          </a:p>
          <a:p>
            <a:r>
              <a:rPr lang="es-AR" sz="1100" b="0" i="0" u="none" strike="noStrike" cap="none" dirty="0" smtClean="0">
                <a:solidFill>
                  <a:srgbClr val="000000"/>
                </a:solidFill>
                <a:effectLst/>
                <a:latin typeface="Arial"/>
                <a:ea typeface="Arial"/>
                <a:cs typeface="Arial"/>
                <a:sym typeface="Arial"/>
              </a:rPr>
              <a:t>El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ayuda a identificar y corregir problemas comunes, como variables no utilizadas, declaraciones redundantes, formatos de código inconsistentes, errores de sintaxis, convenciones de nomenclatura incorrectas y más. Al detectar estos problemas temprano, el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puede ayudar a prevenir errores y mejorar la legibilidad y mantenibilidad del código.</a:t>
            </a:r>
          </a:p>
          <a:p>
            <a:r>
              <a:rPr lang="es-AR" sz="1100" b="0" i="0" u="none" strike="noStrike" cap="none" dirty="0" smtClean="0">
                <a:solidFill>
                  <a:srgbClr val="000000"/>
                </a:solidFill>
                <a:effectLst/>
                <a:latin typeface="Arial"/>
                <a:ea typeface="Arial"/>
                <a:cs typeface="Arial"/>
                <a:sym typeface="Arial"/>
              </a:rPr>
              <a:t>Además, el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permite establecer estándares de codificación en un equipo o proyecto, lo que facilita la colaboración y la revisión del código entre los miembros del equipo. Al seguir las reglas y convenciones establecidas, se puede mantener un estilo de codificación coherente en todo el proyecto.</a:t>
            </a:r>
          </a:p>
          <a:p>
            <a:r>
              <a:rPr lang="es-AR" sz="1100" b="0" i="0" u="none" strike="noStrike" cap="none" dirty="0" smtClean="0">
                <a:solidFill>
                  <a:srgbClr val="000000"/>
                </a:solidFill>
                <a:effectLst/>
                <a:latin typeface="Arial"/>
                <a:ea typeface="Arial"/>
                <a:cs typeface="Arial"/>
                <a:sym typeface="Arial"/>
              </a:rPr>
              <a:t>En resumen, el </a:t>
            </a:r>
            <a:r>
              <a:rPr lang="es-AR" sz="1100" b="0" i="0" u="none" strike="noStrike" cap="none" dirty="0" err="1" smtClean="0">
                <a:solidFill>
                  <a:srgbClr val="000000"/>
                </a:solidFill>
                <a:effectLst/>
                <a:latin typeface="Arial"/>
                <a:ea typeface="Arial"/>
                <a:cs typeface="Arial"/>
                <a:sym typeface="Arial"/>
              </a:rPr>
              <a:t>linting</a:t>
            </a:r>
            <a:r>
              <a:rPr lang="es-AR" sz="1100" b="0" i="0" u="none" strike="noStrike" cap="none" dirty="0" smtClean="0">
                <a:solidFill>
                  <a:srgbClr val="000000"/>
                </a:solidFill>
                <a:effectLst/>
                <a:latin typeface="Arial"/>
                <a:ea typeface="Arial"/>
                <a:cs typeface="Arial"/>
                <a:sym typeface="Arial"/>
              </a:rPr>
              <a:t> es una práctica importante en el desarrollo de software que ayuda a mejorar la calidad del código, detectar problemas y mantener un estilo de codificación consistente.</a:t>
            </a:r>
          </a:p>
          <a:p>
            <a:r>
              <a:rPr lang="es-AR" sz="1100" b="0" i="0" u="none" strike="noStrike" cap="none" dirty="0" smtClean="0">
                <a:solidFill>
                  <a:srgbClr val="000000"/>
                </a:solidFill>
                <a:effectLst/>
                <a:latin typeface="Arial"/>
                <a:ea typeface="Arial"/>
                <a:cs typeface="Arial"/>
                <a:sym typeface="Arial"/>
              </a:rPr>
              <a:t/>
            </a:r>
            <a:br>
              <a:rPr lang="es-AR" sz="1100" b="0" i="0" u="none" strike="noStrike" cap="none" dirty="0" smtClean="0">
                <a:solidFill>
                  <a:srgbClr val="000000"/>
                </a:solidFill>
                <a:effectLst/>
                <a:latin typeface="Arial"/>
                <a:ea typeface="Arial"/>
                <a:cs typeface="Arial"/>
                <a:sym typeface="Arial"/>
              </a:rPr>
            </a:br>
            <a:endParaRPr lang="es-AR" sz="1100" b="0" i="0" u="none" strike="noStrike" cap="none" dirty="0" smtClean="0">
              <a:solidFill>
                <a:srgbClr val="000000"/>
              </a:solidFill>
              <a:effectLst/>
              <a:latin typeface="Arial"/>
              <a:ea typeface="Arial"/>
              <a:cs typeface="Arial"/>
              <a:sym typeface="Arial"/>
            </a:endParaRPr>
          </a:p>
          <a:p>
            <a:r>
              <a:rPr lang="es-AR" dirty="0" err="1" smtClean="0"/>
              <a:t>ESLint</a:t>
            </a:r>
            <a:r>
              <a:rPr lang="es-AR" dirty="0" smtClean="0"/>
              <a:t> es una herramienta de </a:t>
            </a:r>
            <a:r>
              <a:rPr lang="es-AR" dirty="0" err="1" smtClean="0"/>
              <a:t>linting</a:t>
            </a:r>
            <a:r>
              <a:rPr lang="es-AR" dirty="0" smtClean="0"/>
              <a:t> para JavaScript y </a:t>
            </a:r>
            <a:r>
              <a:rPr lang="es-AR" dirty="0" err="1" smtClean="0"/>
              <a:t>TypeScript</a:t>
            </a:r>
            <a:r>
              <a:rPr lang="es-AR" dirty="0" smtClean="0"/>
              <a:t> que ayuda a mantener un código limpio y libre de errores. Se utiliza para identificar y reportar patrones problemáticos en el código, siguiendo reglas y convenciones predefinidas o personalizadas.</a:t>
            </a:r>
          </a:p>
          <a:p>
            <a:endParaRPr lang="es-AR" dirty="0" smtClean="0"/>
          </a:p>
          <a:p>
            <a:r>
              <a:rPr lang="es-AR" dirty="0" smtClean="0"/>
              <a:t>La configuración inicial que viene con un proyecto nuevo de </a:t>
            </a:r>
            <a:r>
              <a:rPr lang="es-AR" dirty="0" err="1" smtClean="0"/>
              <a:t>NestJs</a:t>
            </a:r>
            <a:r>
              <a:rPr lang="es-AR" dirty="0" smtClean="0"/>
              <a:t> incluye las siguientes opciones:</a:t>
            </a:r>
          </a:p>
          <a:p>
            <a:endParaRPr lang="es-AR" dirty="0" smtClean="0"/>
          </a:p>
          <a:p>
            <a:r>
              <a:rPr lang="es-AR" dirty="0" smtClean="0"/>
              <a:t>- `</a:t>
            </a:r>
            <a:r>
              <a:rPr lang="es-AR" dirty="0" err="1" smtClean="0"/>
              <a:t>parser</a:t>
            </a:r>
            <a:r>
              <a:rPr lang="es-AR" dirty="0" smtClean="0"/>
              <a:t>` especifica el analizador que se utilizará para analizar el código. En este caso, se utiliza `@</a:t>
            </a:r>
            <a:r>
              <a:rPr lang="es-AR" dirty="0" err="1" smtClean="0"/>
              <a:t>typescript-eslint</a:t>
            </a:r>
            <a:r>
              <a:rPr lang="es-AR" dirty="0" smtClean="0"/>
              <a:t>/</a:t>
            </a:r>
            <a:r>
              <a:rPr lang="es-AR" dirty="0" err="1" smtClean="0"/>
              <a:t>parser</a:t>
            </a:r>
            <a:r>
              <a:rPr lang="es-AR" dirty="0" smtClean="0"/>
              <a:t>` para analizar el código </a:t>
            </a:r>
            <a:r>
              <a:rPr lang="es-AR" dirty="0" err="1" smtClean="0"/>
              <a:t>TypeScript</a:t>
            </a:r>
            <a:r>
              <a:rPr lang="es-AR" dirty="0" smtClean="0"/>
              <a:t>.</a:t>
            </a:r>
          </a:p>
          <a:p>
            <a:r>
              <a:rPr lang="es-AR" dirty="0" smtClean="0"/>
              <a:t>- `</a:t>
            </a:r>
            <a:r>
              <a:rPr lang="es-AR" dirty="0" err="1" smtClean="0"/>
              <a:t>parserOptions</a:t>
            </a:r>
            <a:r>
              <a:rPr lang="es-AR" dirty="0" smtClean="0"/>
              <a:t>` proporciona opciones adicionales para el analizador, como la ubicación del archivo `</a:t>
            </a:r>
            <a:r>
              <a:rPr lang="es-AR" dirty="0" err="1" smtClean="0"/>
              <a:t>tsconfig.json</a:t>
            </a:r>
            <a:r>
              <a:rPr lang="es-AR" dirty="0" smtClean="0"/>
              <a:t>`, el tipo de fuente (`module` en este caso).</a:t>
            </a:r>
          </a:p>
          <a:p>
            <a:r>
              <a:rPr lang="es-AR" dirty="0" smtClean="0"/>
              <a:t>- `</a:t>
            </a:r>
            <a:r>
              <a:rPr lang="es-AR" dirty="0" err="1" smtClean="0"/>
              <a:t>plugins</a:t>
            </a:r>
            <a:r>
              <a:rPr lang="es-AR" dirty="0" smtClean="0"/>
              <a:t>` especifica los complementos que se utilizarán con </a:t>
            </a:r>
            <a:r>
              <a:rPr lang="es-AR" dirty="0" err="1" smtClean="0"/>
              <a:t>ESLint</a:t>
            </a:r>
            <a:r>
              <a:rPr lang="es-AR" dirty="0" smtClean="0"/>
              <a:t>. En este caso, se utiliza `@</a:t>
            </a:r>
            <a:r>
              <a:rPr lang="es-AR" dirty="0" err="1" smtClean="0"/>
              <a:t>typescript-eslint</a:t>
            </a:r>
            <a:r>
              <a:rPr lang="es-AR" dirty="0" smtClean="0"/>
              <a:t>/</a:t>
            </a:r>
            <a:r>
              <a:rPr lang="es-AR" dirty="0" err="1" smtClean="0"/>
              <a:t>eslint-plugin</a:t>
            </a:r>
            <a:r>
              <a:rPr lang="es-AR" dirty="0" smtClean="0"/>
              <a:t>` para agregar reglas específicas de </a:t>
            </a:r>
            <a:r>
              <a:rPr lang="es-AR" dirty="0" err="1" smtClean="0"/>
              <a:t>TypeScript</a:t>
            </a:r>
            <a:r>
              <a:rPr lang="es-AR" dirty="0" smtClean="0"/>
              <a:t>.</a:t>
            </a:r>
          </a:p>
          <a:p>
            <a:r>
              <a:rPr lang="es-AR" dirty="0" smtClean="0"/>
              <a:t>- `</a:t>
            </a:r>
            <a:r>
              <a:rPr lang="es-AR" dirty="0" err="1" smtClean="0"/>
              <a:t>extends</a:t>
            </a:r>
            <a:r>
              <a:rPr lang="es-AR" dirty="0" smtClean="0"/>
              <a:t>` establece las configuraciones extendidas que se utilizarán. Aquí, se utiliza `</a:t>
            </a:r>
            <a:r>
              <a:rPr lang="es-AR" dirty="0" err="1" smtClean="0"/>
              <a:t>plugin</a:t>
            </a:r>
            <a:r>
              <a:rPr lang="es-AR" dirty="0" smtClean="0"/>
              <a:t>:@</a:t>
            </a:r>
            <a:r>
              <a:rPr lang="es-AR" dirty="0" err="1" smtClean="0"/>
              <a:t>typescript-eslint</a:t>
            </a:r>
            <a:r>
              <a:rPr lang="es-AR" dirty="0" smtClean="0"/>
              <a:t>/</a:t>
            </a:r>
            <a:r>
              <a:rPr lang="es-AR" dirty="0" err="1" smtClean="0"/>
              <a:t>recommended</a:t>
            </a:r>
            <a:r>
              <a:rPr lang="es-AR" dirty="0" smtClean="0"/>
              <a:t>` para habilitar las reglas recomendadas de </a:t>
            </a:r>
            <a:r>
              <a:rPr lang="es-AR" dirty="0" err="1" smtClean="0"/>
              <a:t>TypeScript</a:t>
            </a:r>
            <a:r>
              <a:rPr lang="es-AR" dirty="0" smtClean="0"/>
              <a:t> y `</a:t>
            </a:r>
            <a:r>
              <a:rPr lang="es-AR" dirty="0" err="1" smtClean="0"/>
              <a:t>plugin:prettier</a:t>
            </a:r>
            <a:r>
              <a:rPr lang="es-AR" dirty="0" smtClean="0"/>
              <a:t>/</a:t>
            </a:r>
            <a:r>
              <a:rPr lang="es-AR" dirty="0" err="1" smtClean="0"/>
              <a:t>recommended</a:t>
            </a:r>
            <a:r>
              <a:rPr lang="es-AR" dirty="0" smtClean="0"/>
              <a:t>` para integrar </a:t>
            </a:r>
            <a:r>
              <a:rPr lang="es-AR" dirty="0" err="1" smtClean="0"/>
              <a:t>Prettier</a:t>
            </a:r>
            <a:r>
              <a:rPr lang="es-AR" dirty="0" smtClean="0"/>
              <a:t> con </a:t>
            </a:r>
            <a:r>
              <a:rPr lang="es-AR" dirty="0" err="1" smtClean="0"/>
              <a:t>ESLint</a:t>
            </a:r>
            <a:r>
              <a:rPr lang="es-AR" dirty="0" smtClean="0"/>
              <a:t>.</a:t>
            </a:r>
          </a:p>
          <a:p>
            <a:r>
              <a:rPr lang="es-AR" dirty="0" smtClean="0"/>
              <a:t>- `</a:t>
            </a:r>
            <a:r>
              <a:rPr lang="es-AR" dirty="0" err="1" smtClean="0"/>
              <a:t>root</a:t>
            </a:r>
            <a:r>
              <a:rPr lang="es-AR" dirty="0" smtClean="0"/>
              <a:t>` indica que esta configuración se aplica en el directorio raíz del proyecto.</a:t>
            </a:r>
          </a:p>
          <a:p>
            <a:r>
              <a:rPr lang="es-AR" dirty="0" smtClean="0"/>
              <a:t>- `</a:t>
            </a:r>
            <a:r>
              <a:rPr lang="es-AR" dirty="0" err="1" smtClean="0"/>
              <a:t>env</a:t>
            </a:r>
            <a:r>
              <a:rPr lang="es-AR" dirty="0" smtClean="0"/>
              <a:t>` especifica los entornos en los que se ejecutará el código. En este caso, `</a:t>
            </a:r>
            <a:r>
              <a:rPr lang="es-AR" dirty="0" err="1" smtClean="0"/>
              <a:t>node</a:t>
            </a:r>
            <a:r>
              <a:rPr lang="es-AR" dirty="0" smtClean="0"/>
              <a:t>` y `</a:t>
            </a:r>
            <a:r>
              <a:rPr lang="es-AR" dirty="0" err="1" smtClean="0"/>
              <a:t>jest</a:t>
            </a:r>
            <a:r>
              <a:rPr lang="es-AR" dirty="0" smtClean="0"/>
              <a:t>` se establecen como `true`, lo que significa que se utilizarán reglas específicas de estos entornos.</a:t>
            </a:r>
          </a:p>
          <a:p>
            <a:r>
              <a:rPr lang="es-AR" dirty="0" smtClean="0"/>
              <a:t>- `</a:t>
            </a:r>
            <a:r>
              <a:rPr lang="es-AR" dirty="0" err="1" smtClean="0"/>
              <a:t>ignorePatterns</a:t>
            </a:r>
            <a:r>
              <a:rPr lang="es-AR" dirty="0" smtClean="0"/>
              <a:t>` indica los patrones de archivos que se deben ignorar al ejecutar </a:t>
            </a:r>
            <a:r>
              <a:rPr lang="es-AR" dirty="0" err="1" smtClean="0"/>
              <a:t>ESLint</a:t>
            </a:r>
            <a:r>
              <a:rPr lang="es-AR" dirty="0" smtClean="0"/>
              <a:t>.</a:t>
            </a:r>
          </a:p>
          <a:p>
            <a:r>
              <a:rPr lang="es-AR" dirty="0" smtClean="0"/>
              <a:t>- `rules` establece reglas específicas y sus configuraciones. Aquí se desactivan algunas reglas de </a:t>
            </a:r>
            <a:r>
              <a:rPr lang="es-AR" dirty="0" err="1" smtClean="0"/>
              <a:t>TypeScript</a:t>
            </a:r>
            <a:r>
              <a:rPr lang="es-AR" dirty="0" smtClean="0"/>
              <a:t>, como `@</a:t>
            </a:r>
            <a:r>
              <a:rPr lang="es-AR" dirty="0" err="1" smtClean="0"/>
              <a:t>typescript-eslint</a:t>
            </a:r>
            <a:r>
              <a:rPr lang="es-AR" dirty="0" smtClean="0"/>
              <a:t>/interface-</a:t>
            </a:r>
            <a:r>
              <a:rPr lang="es-AR" dirty="0" err="1" smtClean="0"/>
              <a:t>name</a:t>
            </a:r>
            <a:r>
              <a:rPr lang="es-AR" dirty="0" smtClean="0"/>
              <a:t>-</a:t>
            </a:r>
            <a:r>
              <a:rPr lang="es-AR" dirty="0" err="1" smtClean="0"/>
              <a:t>prefix</a:t>
            </a:r>
            <a:r>
              <a:rPr lang="es-AR" dirty="0" smtClean="0"/>
              <a:t>`, `@</a:t>
            </a:r>
            <a:r>
              <a:rPr lang="es-AR" dirty="0" err="1" smtClean="0"/>
              <a:t>typescript-eslint</a:t>
            </a:r>
            <a:r>
              <a:rPr lang="es-AR" dirty="0" smtClean="0"/>
              <a:t>/</a:t>
            </a:r>
            <a:r>
              <a:rPr lang="es-AR" dirty="0" err="1" smtClean="0"/>
              <a:t>explicit-function-return-type</a:t>
            </a:r>
            <a:r>
              <a:rPr lang="es-AR" dirty="0" smtClean="0"/>
              <a:t>`, `@</a:t>
            </a:r>
            <a:r>
              <a:rPr lang="es-AR" dirty="0" err="1" smtClean="0"/>
              <a:t>typescript-eslint</a:t>
            </a:r>
            <a:r>
              <a:rPr lang="es-AR" dirty="0" smtClean="0"/>
              <a:t>/</a:t>
            </a:r>
            <a:r>
              <a:rPr lang="es-AR" dirty="0" err="1" smtClean="0"/>
              <a:t>explicit</a:t>
            </a:r>
            <a:r>
              <a:rPr lang="es-AR" dirty="0" smtClean="0"/>
              <a:t>-module-</a:t>
            </a:r>
            <a:r>
              <a:rPr lang="es-AR" dirty="0" err="1" smtClean="0"/>
              <a:t>boundary</a:t>
            </a:r>
            <a:r>
              <a:rPr lang="es-AR" dirty="0" smtClean="0"/>
              <a:t>-</a:t>
            </a:r>
            <a:r>
              <a:rPr lang="es-AR" dirty="0" err="1" smtClean="0"/>
              <a:t>types</a:t>
            </a:r>
            <a:r>
              <a:rPr lang="es-AR" dirty="0" smtClean="0"/>
              <a:t>`, `@</a:t>
            </a:r>
            <a:r>
              <a:rPr lang="es-AR" dirty="0" err="1" smtClean="0"/>
              <a:t>typescript-eslint</a:t>
            </a:r>
            <a:r>
              <a:rPr lang="es-AR" dirty="0" smtClean="0"/>
              <a:t>/no-</a:t>
            </a:r>
            <a:r>
              <a:rPr lang="es-AR" dirty="0" err="1" smtClean="0"/>
              <a:t>explicit</a:t>
            </a:r>
            <a:r>
              <a:rPr lang="es-AR" dirty="0" smtClean="0"/>
              <a:t>-</a:t>
            </a:r>
            <a:r>
              <a:rPr lang="es-AR" dirty="0" err="1" smtClean="0"/>
              <a:t>any</a:t>
            </a:r>
            <a:r>
              <a:rPr lang="es-AR" dirty="0" smtClean="0"/>
              <a:t>`.</a:t>
            </a:r>
          </a:p>
          <a:p>
            <a:endParaRPr lang="es-AR" dirty="0" smtClean="0"/>
          </a:p>
          <a:p>
            <a:r>
              <a:rPr lang="es-AR" dirty="0" smtClean="0"/>
              <a:t>Esta configuración inicial proporciona un conjunto básico de reglas y configuraciones para comenzar con el </a:t>
            </a:r>
            <a:r>
              <a:rPr lang="es-AR" dirty="0" err="1" smtClean="0"/>
              <a:t>linting</a:t>
            </a:r>
            <a:r>
              <a:rPr lang="es-AR" dirty="0" smtClean="0"/>
              <a:t> en un proyecto de </a:t>
            </a:r>
            <a:r>
              <a:rPr lang="es-AR" dirty="0" err="1" smtClean="0"/>
              <a:t>NestJs</a:t>
            </a:r>
            <a:r>
              <a:rPr lang="es-AR" dirty="0" smtClean="0"/>
              <a:t>. Puedes personalizar esta configuración según tus necesidades y las convenciones de codificación de tu equipo.</a:t>
            </a:r>
          </a:p>
          <a:p>
            <a:endParaRPr lang="es-AR" dirty="0" smtClean="0"/>
          </a:p>
        </p:txBody>
      </p:sp>
    </p:spTree>
    <p:extLst>
      <p:ext uri="{BB962C8B-B14F-4D97-AF65-F5344CB8AC3E}">
        <p14:creationId xmlns:p14="http://schemas.microsoft.com/office/powerpoint/2010/main" val="1759184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966628af2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966628af2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451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966628af2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966628af2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AR" sz="1100" b="0" i="0" u="none" strike="noStrike" cap="none" dirty="0" smtClean="0">
                <a:solidFill>
                  <a:srgbClr val="000000"/>
                </a:solidFill>
                <a:effectLst/>
                <a:latin typeface="Arial"/>
                <a:ea typeface="Arial"/>
                <a:cs typeface="Arial"/>
                <a:sym typeface="Arial"/>
              </a:rPr>
              <a:t>El archivo </a:t>
            </a:r>
            <a:r>
              <a:rPr lang="es-AR" sz="1100" b="0" i="0" u="none" strike="noStrike" cap="none" dirty="0" err="1" smtClean="0">
                <a:solidFill>
                  <a:srgbClr val="000000"/>
                </a:solidFill>
                <a:effectLst/>
                <a:latin typeface="Arial"/>
                <a:ea typeface="Arial"/>
                <a:cs typeface="Arial"/>
                <a:sym typeface="Arial"/>
              </a:rPr>
              <a:t>nest-cli.json</a:t>
            </a:r>
            <a:r>
              <a:rPr lang="es-AR" sz="1100" b="0" i="0" u="none" strike="noStrike" cap="none" dirty="0" smtClean="0">
                <a:solidFill>
                  <a:srgbClr val="000000"/>
                </a:solidFill>
                <a:effectLst/>
                <a:latin typeface="Arial"/>
                <a:ea typeface="Arial"/>
                <a:cs typeface="Arial"/>
                <a:sym typeface="Arial"/>
              </a:rPr>
              <a:t> es un archivo de configuración para el CLI (</a:t>
            </a:r>
            <a:r>
              <a:rPr lang="es-AR" sz="1100" b="0" i="0" u="none" strike="noStrike" cap="none" dirty="0" err="1" smtClean="0">
                <a:solidFill>
                  <a:srgbClr val="000000"/>
                </a:solidFill>
                <a:effectLst/>
                <a:latin typeface="Arial"/>
                <a:ea typeface="Arial"/>
                <a:cs typeface="Arial"/>
                <a:sym typeface="Arial"/>
              </a:rPr>
              <a:t>Command</a:t>
            </a:r>
            <a:r>
              <a:rPr lang="es-AR" sz="1100" b="0" i="0" u="none" strike="noStrike" cap="none" dirty="0" smtClean="0">
                <a:solidFill>
                  <a:srgbClr val="000000"/>
                </a:solidFill>
                <a:effectLst/>
                <a:latin typeface="Arial"/>
                <a:ea typeface="Arial"/>
                <a:cs typeface="Arial"/>
                <a:sym typeface="Arial"/>
              </a:rPr>
              <a:t> Line Interface) de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 Contiene opciones de configuración específicas para el CLI y el entorno de desarrollo de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a:t>
            </a:r>
          </a:p>
          <a:p>
            <a:r>
              <a:rPr lang="es-AR" sz="1100" b="0" i="0" u="none" strike="noStrike" cap="none" dirty="0" smtClean="0">
                <a:solidFill>
                  <a:srgbClr val="000000"/>
                </a:solidFill>
                <a:effectLst/>
                <a:latin typeface="Arial"/>
                <a:ea typeface="Arial"/>
                <a:cs typeface="Arial"/>
                <a:sym typeface="Arial"/>
              </a:rPr>
              <a:t>A continuación, te explico brevemente las propiedades más importantes presentes en el archivo:</a:t>
            </a:r>
          </a:p>
          <a:p>
            <a:r>
              <a:rPr lang="es-AR" sz="1100" b="0" i="0" u="none" strike="noStrike" cap="none" dirty="0" smtClean="0">
                <a:solidFill>
                  <a:srgbClr val="000000"/>
                </a:solidFill>
                <a:effectLst/>
                <a:latin typeface="Arial"/>
                <a:ea typeface="Arial"/>
                <a:cs typeface="Arial"/>
                <a:sym typeface="Arial"/>
              </a:rPr>
              <a:t>"$</a:t>
            </a:r>
            <a:r>
              <a:rPr lang="es-AR" sz="1100" b="0" i="0" u="none" strike="noStrike" cap="none" dirty="0" err="1" smtClean="0">
                <a:solidFill>
                  <a:srgbClr val="000000"/>
                </a:solidFill>
                <a:effectLst/>
                <a:latin typeface="Arial"/>
                <a:ea typeface="Arial"/>
                <a:cs typeface="Arial"/>
                <a:sym typeface="Arial"/>
              </a:rPr>
              <a:t>schema</a:t>
            </a:r>
            <a:r>
              <a:rPr lang="es-AR" sz="1100" b="0" i="0" u="none" strike="noStrike" cap="none" dirty="0" smtClean="0">
                <a:solidFill>
                  <a:srgbClr val="000000"/>
                </a:solidFill>
                <a:effectLst/>
                <a:latin typeface="Arial"/>
                <a:ea typeface="Arial"/>
                <a:cs typeface="Arial"/>
                <a:sym typeface="Arial"/>
              </a:rPr>
              <a:t>": Es una propiedad que especifica la </a:t>
            </a:r>
            <a:r>
              <a:rPr lang="es-AR" sz="1100" b="0" i="0" u="none" strike="noStrike" cap="none" dirty="0" err="1" smtClean="0">
                <a:solidFill>
                  <a:srgbClr val="000000"/>
                </a:solidFill>
                <a:effectLst/>
                <a:latin typeface="Arial"/>
                <a:ea typeface="Arial"/>
                <a:cs typeface="Arial"/>
                <a:sym typeface="Arial"/>
              </a:rPr>
              <a:t>URL</a:t>
            </a:r>
            <a:r>
              <a:rPr lang="es-AR" sz="1100" b="0" i="0" u="none" strike="noStrike" cap="none" dirty="0" smtClean="0">
                <a:solidFill>
                  <a:srgbClr val="000000"/>
                </a:solidFill>
                <a:effectLst/>
                <a:latin typeface="Arial"/>
                <a:ea typeface="Arial"/>
                <a:cs typeface="Arial"/>
                <a:sym typeface="Arial"/>
              </a:rPr>
              <a:t> del esquema </a:t>
            </a:r>
            <a:r>
              <a:rPr lang="es-AR" sz="1100" b="0" i="0" u="none" strike="noStrike" cap="none" dirty="0" err="1" smtClean="0">
                <a:solidFill>
                  <a:srgbClr val="000000"/>
                </a:solidFill>
                <a:effectLst/>
                <a:latin typeface="Arial"/>
                <a:ea typeface="Arial"/>
                <a:cs typeface="Arial"/>
                <a:sym typeface="Arial"/>
              </a:rPr>
              <a:t>JSON</a:t>
            </a:r>
            <a:r>
              <a:rPr lang="es-AR" sz="1100" b="0" i="0" u="none" strike="noStrike" cap="none" dirty="0" smtClean="0">
                <a:solidFill>
                  <a:srgbClr val="000000"/>
                </a:solidFill>
                <a:effectLst/>
                <a:latin typeface="Arial"/>
                <a:ea typeface="Arial"/>
                <a:cs typeface="Arial"/>
                <a:sym typeface="Arial"/>
              </a:rPr>
              <a:t> que se utiliza para validar la estructura y el formato del archivo </a:t>
            </a:r>
            <a:r>
              <a:rPr lang="es-AR" sz="1100" b="0" i="0" u="none" strike="noStrike" cap="none" dirty="0" err="1" smtClean="0">
                <a:solidFill>
                  <a:srgbClr val="000000"/>
                </a:solidFill>
                <a:effectLst/>
                <a:latin typeface="Arial"/>
                <a:ea typeface="Arial"/>
                <a:cs typeface="Arial"/>
                <a:sym typeface="Arial"/>
              </a:rPr>
              <a:t>nest-cli.json</a:t>
            </a:r>
            <a:r>
              <a:rPr lang="es-AR" sz="1100" b="0" i="0" u="none" strike="noStrike" cap="none" dirty="0" smtClean="0">
                <a:solidFill>
                  <a:srgbClr val="000000"/>
                </a:solidFill>
                <a:effectLst/>
                <a:latin typeface="Arial"/>
                <a:ea typeface="Arial"/>
                <a:cs typeface="Arial"/>
                <a:sym typeface="Arial"/>
              </a:rPr>
              <a:t>. En este caso, se utiliza el esquema proporcionado por https://json.schemastore.org/nest-cli.</a:t>
            </a:r>
          </a:p>
          <a:p>
            <a:r>
              <a:rPr lang="es-AR" sz="1100" b="0" i="0" u="none" strike="noStrike" cap="none" dirty="0" smtClean="0">
                <a:solidFill>
                  <a:srgbClr val="000000"/>
                </a:solidFill>
                <a:effectLst/>
                <a:latin typeface="Arial"/>
                <a:ea typeface="Arial"/>
                <a:cs typeface="Arial"/>
                <a:sym typeface="Arial"/>
              </a:rPr>
              <a:t>"</a:t>
            </a:r>
            <a:r>
              <a:rPr lang="es-AR" sz="1100" b="0" i="0" u="none" strike="noStrike" cap="none" dirty="0" err="1" smtClean="0">
                <a:solidFill>
                  <a:srgbClr val="000000"/>
                </a:solidFill>
                <a:effectLst/>
                <a:latin typeface="Arial"/>
                <a:ea typeface="Arial"/>
                <a:cs typeface="Arial"/>
                <a:sym typeface="Arial"/>
              </a:rPr>
              <a:t>collection</a:t>
            </a:r>
            <a:r>
              <a:rPr lang="es-AR" sz="1100" b="0" i="0" u="none" strike="noStrike" cap="none" dirty="0" smtClean="0">
                <a:solidFill>
                  <a:srgbClr val="000000"/>
                </a:solidFill>
                <a:effectLst/>
                <a:latin typeface="Arial"/>
                <a:ea typeface="Arial"/>
                <a:cs typeface="Arial"/>
                <a:sym typeface="Arial"/>
              </a:rPr>
              <a:t>": Especifica la colección de esquemas de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 que se utilizará para generar código a través de las herramientas del CLI. En este caso, se utiliza la colección de esquemas provista por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a:t>
            </a:r>
            <a:r>
              <a:rPr lang="es-AR" sz="1100" b="0" i="0" u="none" strike="noStrike" cap="none" dirty="0" err="1" smtClean="0">
                <a:solidFill>
                  <a:srgbClr val="000000"/>
                </a:solidFill>
                <a:effectLst/>
                <a:latin typeface="Arial"/>
                <a:ea typeface="Arial"/>
                <a:cs typeface="Arial"/>
                <a:sym typeface="Arial"/>
              </a:rPr>
              <a:t>schematics</a:t>
            </a:r>
            <a:r>
              <a:rPr lang="es-AR" sz="1100" b="0" i="0" u="none" strike="noStrike" cap="none" dirty="0" smtClean="0">
                <a:solidFill>
                  <a:srgbClr val="000000"/>
                </a:solidFill>
                <a:effectLst/>
                <a:latin typeface="Arial"/>
                <a:ea typeface="Arial"/>
                <a:cs typeface="Arial"/>
                <a:sym typeface="Arial"/>
              </a:rPr>
              <a:t>.</a:t>
            </a:r>
          </a:p>
          <a:p>
            <a:r>
              <a:rPr lang="es-AR" sz="1100" b="0" i="0" u="none" strike="noStrike" cap="none" dirty="0" smtClean="0">
                <a:solidFill>
                  <a:srgbClr val="000000"/>
                </a:solidFill>
                <a:effectLst/>
                <a:latin typeface="Arial"/>
                <a:ea typeface="Arial"/>
                <a:cs typeface="Arial"/>
                <a:sym typeface="Arial"/>
              </a:rPr>
              <a:t>"</a:t>
            </a:r>
            <a:r>
              <a:rPr lang="es-AR" sz="1100" b="0" i="0" u="none" strike="noStrike" cap="none" dirty="0" err="1" smtClean="0">
                <a:solidFill>
                  <a:srgbClr val="000000"/>
                </a:solidFill>
                <a:effectLst/>
                <a:latin typeface="Arial"/>
                <a:ea typeface="Arial"/>
                <a:cs typeface="Arial"/>
                <a:sym typeface="Arial"/>
              </a:rPr>
              <a:t>sourceRoot</a:t>
            </a:r>
            <a:r>
              <a:rPr lang="es-AR" sz="1100" b="0" i="0" u="none" strike="noStrike" cap="none" dirty="0" smtClean="0">
                <a:solidFill>
                  <a:srgbClr val="000000"/>
                </a:solidFill>
                <a:effectLst/>
                <a:latin typeface="Arial"/>
                <a:ea typeface="Arial"/>
                <a:cs typeface="Arial"/>
                <a:sym typeface="Arial"/>
              </a:rPr>
              <a:t>": Indica la ruta de la carpeta raíz del código fuente de la aplicación. Por defecto, se establece en "</a:t>
            </a:r>
            <a:r>
              <a:rPr lang="es-AR" sz="1100" b="0" i="0" u="none" strike="noStrike" cap="none" dirty="0" err="1" smtClean="0">
                <a:solidFill>
                  <a:srgbClr val="000000"/>
                </a:solidFill>
                <a:effectLst/>
                <a:latin typeface="Arial"/>
                <a:ea typeface="Arial"/>
                <a:cs typeface="Arial"/>
                <a:sym typeface="Arial"/>
              </a:rPr>
              <a:t>src</a:t>
            </a:r>
            <a:r>
              <a:rPr lang="es-AR" sz="1100" b="0" i="0" u="none" strike="noStrike" cap="none" dirty="0" smtClean="0">
                <a:solidFill>
                  <a:srgbClr val="000000"/>
                </a:solidFill>
                <a:effectLst/>
                <a:latin typeface="Arial"/>
                <a:ea typeface="Arial"/>
                <a:cs typeface="Arial"/>
                <a:sym typeface="Arial"/>
              </a:rPr>
              <a:t>", lo que significa que el código fuente se encuentra en una carpeta llamada "</a:t>
            </a:r>
            <a:r>
              <a:rPr lang="es-AR" sz="1100" b="0" i="0" u="none" strike="noStrike" cap="none" dirty="0" err="1" smtClean="0">
                <a:solidFill>
                  <a:srgbClr val="000000"/>
                </a:solidFill>
                <a:effectLst/>
                <a:latin typeface="Arial"/>
                <a:ea typeface="Arial"/>
                <a:cs typeface="Arial"/>
                <a:sym typeface="Arial"/>
              </a:rPr>
              <a:t>src</a:t>
            </a:r>
            <a:r>
              <a:rPr lang="es-AR" sz="1100" b="0" i="0" u="none" strike="noStrike" cap="none" dirty="0" smtClean="0">
                <a:solidFill>
                  <a:srgbClr val="000000"/>
                </a:solidFill>
                <a:effectLst/>
                <a:latin typeface="Arial"/>
                <a:ea typeface="Arial"/>
                <a:cs typeface="Arial"/>
                <a:sym typeface="Arial"/>
              </a:rPr>
              <a:t>".</a:t>
            </a:r>
          </a:p>
          <a:p>
            <a:r>
              <a:rPr lang="es-AR" sz="1100" b="0" i="0" u="none" strike="noStrike" cap="none" dirty="0" smtClean="0">
                <a:solidFill>
                  <a:srgbClr val="000000"/>
                </a:solidFill>
                <a:effectLst/>
                <a:latin typeface="Arial"/>
                <a:ea typeface="Arial"/>
                <a:cs typeface="Arial"/>
                <a:sym typeface="Arial"/>
              </a:rPr>
              <a:t>"</a:t>
            </a:r>
            <a:r>
              <a:rPr lang="es-AR" sz="1100" b="0" i="0" u="none" strike="noStrike" cap="none" dirty="0" err="1" smtClean="0">
                <a:solidFill>
                  <a:srgbClr val="000000"/>
                </a:solidFill>
                <a:effectLst/>
                <a:latin typeface="Arial"/>
                <a:ea typeface="Arial"/>
                <a:cs typeface="Arial"/>
                <a:sym typeface="Arial"/>
              </a:rPr>
              <a:t>compilerOptions</a:t>
            </a:r>
            <a:r>
              <a:rPr lang="es-AR" sz="1100" b="0" i="0" u="none" strike="noStrike" cap="none" dirty="0" smtClean="0">
                <a:solidFill>
                  <a:srgbClr val="000000"/>
                </a:solidFill>
                <a:effectLst/>
                <a:latin typeface="Arial"/>
                <a:ea typeface="Arial"/>
                <a:cs typeface="Arial"/>
                <a:sym typeface="Arial"/>
              </a:rPr>
              <a:t>": Contiene opciones de configuración específicas para el compilador de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 En este ejemplo, la opción "</a:t>
            </a:r>
            <a:r>
              <a:rPr lang="es-AR" sz="1100" b="0" i="0" u="none" strike="noStrike" cap="none" dirty="0" err="1" smtClean="0">
                <a:solidFill>
                  <a:srgbClr val="000000"/>
                </a:solidFill>
                <a:effectLst/>
                <a:latin typeface="Arial"/>
                <a:ea typeface="Arial"/>
                <a:cs typeface="Arial"/>
                <a:sym typeface="Arial"/>
              </a:rPr>
              <a:t>deleteOutDir</a:t>
            </a:r>
            <a:r>
              <a:rPr lang="es-AR" sz="1100" b="0" i="0" u="none" strike="noStrike" cap="none" dirty="0" smtClean="0">
                <a:solidFill>
                  <a:srgbClr val="000000"/>
                </a:solidFill>
                <a:effectLst/>
                <a:latin typeface="Arial"/>
                <a:ea typeface="Arial"/>
                <a:cs typeface="Arial"/>
                <a:sym typeface="Arial"/>
              </a:rPr>
              <a:t>" está establecida en true, lo que indica que el directorio de salida (</a:t>
            </a:r>
            <a:r>
              <a:rPr lang="es-AR" sz="1100" b="0" i="0" u="none" strike="noStrike" cap="none" dirty="0" err="1" smtClean="0">
                <a:solidFill>
                  <a:srgbClr val="000000"/>
                </a:solidFill>
                <a:effectLst/>
                <a:latin typeface="Arial"/>
                <a:ea typeface="Arial"/>
                <a:cs typeface="Arial"/>
                <a:sym typeface="Arial"/>
              </a:rPr>
              <a:t>outDir</a:t>
            </a:r>
            <a:r>
              <a:rPr lang="es-AR" sz="1100" b="0" i="0" u="none" strike="noStrike" cap="none" dirty="0" smtClean="0">
                <a:solidFill>
                  <a:srgbClr val="000000"/>
                </a:solidFill>
                <a:effectLst/>
                <a:latin typeface="Arial"/>
                <a:ea typeface="Arial"/>
                <a:cs typeface="Arial"/>
                <a:sym typeface="Arial"/>
              </a:rPr>
              <a:t>) se borrará antes de cada compilación.</a:t>
            </a:r>
          </a:p>
          <a:p>
            <a:r>
              <a:rPr lang="es-AR" sz="1100" b="0" i="0" u="none" strike="noStrike" cap="none" dirty="0" smtClean="0">
                <a:solidFill>
                  <a:srgbClr val="000000"/>
                </a:solidFill>
                <a:effectLst/>
                <a:latin typeface="Arial"/>
                <a:ea typeface="Arial"/>
                <a:cs typeface="Arial"/>
                <a:sym typeface="Arial"/>
              </a:rPr>
              <a:t>El archivo </a:t>
            </a:r>
            <a:r>
              <a:rPr lang="es-AR" sz="1100" b="0" i="0" u="none" strike="noStrike" cap="none" dirty="0" err="1" smtClean="0">
                <a:solidFill>
                  <a:srgbClr val="000000"/>
                </a:solidFill>
                <a:effectLst/>
                <a:latin typeface="Arial"/>
                <a:ea typeface="Arial"/>
                <a:cs typeface="Arial"/>
                <a:sym typeface="Arial"/>
              </a:rPr>
              <a:t>nest-cli.json</a:t>
            </a:r>
            <a:r>
              <a:rPr lang="es-AR" sz="1100" b="0" i="0" u="none" strike="noStrike" cap="none" dirty="0" smtClean="0">
                <a:solidFill>
                  <a:srgbClr val="000000"/>
                </a:solidFill>
                <a:effectLst/>
                <a:latin typeface="Arial"/>
                <a:ea typeface="Arial"/>
                <a:cs typeface="Arial"/>
                <a:sym typeface="Arial"/>
              </a:rPr>
              <a:t> es útil para configurar el entorno de desarrollo de tu aplicación </a:t>
            </a:r>
            <a:r>
              <a:rPr lang="es-AR" sz="1100" b="0" i="0" u="none" strike="noStrike" cap="none" dirty="0" err="1" smtClean="0">
                <a:solidFill>
                  <a:srgbClr val="000000"/>
                </a:solidFill>
                <a:effectLst/>
                <a:latin typeface="Arial"/>
                <a:ea typeface="Arial"/>
                <a:cs typeface="Arial"/>
                <a:sym typeface="Arial"/>
              </a:rPr>
              <a:t>NestJS</a:t>
            </a:r>
            <a:r>
              <a:rPr lang="es-AR" sz="1100" b="0" i="0" u="none" strike="noStrike" cap="none" dirty="0" smtClean="0">
                <a:solidFill>
                  <a:srgbClr val="000000"/>
                </a:solidFill>
                <a:effectLst/>
                <a:latin typeface="Arial"/>
                <a:ea typeface="Arial"/>
                <a:cs typeface="Arial"/>
                <a:sym typeface="Arial"/>
              </a:rPr>
              <a:t>, como la ubicación del código fuente, las opciones de compilación y las colecciones de esquemas utilizadas para generar código.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9073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966628af2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966628af2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smtClean="0"/>
              <a:t>El archivo `</a:t>
            </a:r>
            <a:r>
              <a:rPr lang="es-AR" dirty="0" err="1" smtClean="0"/>
              <a:t>tsconfig.json</a:t>
            </a:r>
            <a:r>
              <a:rPr lang="es-AR" dirty="0" smtClean="0"/>
              <a:t>` es un archivo de configuración para el compilador de </a:t>
            </a:r>
            <a:r>
              <a:rPr lang="es-AR" dirty="0" err="1" smtClean="0"/>
              <a:t>TypeScript</a:t>
            </a:r>
            <a:r>
              <a:rPr lang="es-AR" dirty="0" smtClean="0"/>
              <a:t>. Define las opciones de compilación y el comportamiento del compilador al procesar el código fuente </a:t>
            </a:r>
            <a:r>
              <a:rPr lang="es-AR" dirty="0" err="1" smtClean="0"/>
              <a:t>TypeScript</a:t>
            </a:r>
            <a:r>
              <a:rPr lang="es-AR" dirty="0" smtClean="0"/>
              <a:t>.</a:t>
            </a:r>
          </a:p>
          <a:p>
            <a:pPr marL="0" lvl="0" indent="0" algn="l" rtl="0">
              <a:spcBef>
                <a:spcPts val="0"/>
              </a:spcBef>
              <a:spcAft>
                <a:spcPts val="0"/>
              </a:spcAft>
              <a:buNone/>
            </a:pPr>
            <a:endParaRPr lang="es-AR" dirty="0" smtClean="0"/>
          </a:p>
          <a:p>
            <a:pPr marL="0" lvl="0" indent="0" algn="l" rtl="0">
              <a:spcBef>
                <a:spcPts val="0"/>
              </a:spcBef>
              <a:spcAft>
                <a:spcPts val="0"/>
              </a:spcAft>
              <a:buNone/>
            </a:pPr>
            <a:r>
              <a:rPr lang="es-AR" dirty="0" smtClean="0"/>
              <a:t>A continuación, te explico brevemente algunas de las opciones de configuración más relevantes presentes en el archivo:</a:t>
            </a:r>
          </a:p>
          <a:p>
            <a:pPr marL="0" lvl="0" indent="0" algn="l" rtl="0">
              <a:spcBef>
                <a:spcPts val="0"/>
              </a:spcBef>
              <a:spcAft>
                <a:spcPts val="0"/>
              </a:spcAft>
              <a:buNone/>
            </a:pPr>
            <a:endParaRPr lang="es-AR" dirty="0" smtClean="0"/>
          </a:p>
          <a:p>
            <a:pPr marL="0" lvl="0" indent="0" algn="l" rtl="0">
              <a:spcBef>
                <a:spcPts val="0"/>
              </a:spcBef>
              <a:spcAft>
                <a:spcPts val="0"/>
              </a:spcAft>
              <a:buNone/>
            </a:pPr>
            <a:r>
              <a:rPr lang="es-AR" dirty="0" smtClean="0"/>
              <a:t>- `"module"`: Indica el sistema de módulos que se utilizará en el código compilado. En este caso, se establece en `"</a:t>
            </a:r>
            <a:r>
              <a:rPr lang="es-AR" dirty="0" err="1" smtClean="0"/>
              <a:t>commonjs</a:t>
            </a:r>
            <a:r>
              <a:rPr lang="es-AR" dirty="0" smtClean="0"/>
              <a:t>"`, lo que significa que se utilizará el sistema de módulos </a:t>
            </a:r>
            <a:r>
              <a:rPr lang="es-AR" dirty="0" err="1" smtClean="0"/>
              <a:t>CommonJS</a:t>
            </a:r>
            <a:r>
              <a:rPr lang="es-AR" dirty="0" smtClean="0"/>
              <a:t>.</a:t>
            </a:r>
          </a:p>
          <a:p>
            <a:pPr marL="0" lvl="0" indent="0" algn="l" rtl="0">
              <a:spcBef>
                <a:spcPts val="0"/>
              </a:spcBef>
              <a:spcAft>
                <a:spcPts val="0"/>
              </a:spcAft>
              <a:buNone/>
            </a:pPr>
            <a:r>
              <a:rPr lang="es-AR" dirty="0" smtClean="0"/>
              <a:t>- `"</a:t>
            </a:r>
            <a:r>
              <a:rPr lang="es-AR" dirty="0" err="1" smtClean="0"/>
              <a:t>declaration</a:t>
            </a:r>
            <a:r>
              <a:rPr lang="es-AR" dirty="0" smtClean="0"/>
              <a:t>"`: Especifica si se deben generar archivos de declaración `.</a:t>
            </a:r>
            <a:r>
              <a:rPr lang="es-AR" dirty="0" err="1" smtClean="0"/>
              <a:t>d.ts</a:t>
            </a:r>
            <a:r>
              <a:rPr lang="es-AR" dirty="0" smtClean="0"/>
              <a:t>` durante la compilación. En este caso, está establecido en `true`, lo que indica que se generarán archivos de declaración.</a:t>
            </a:r>
          </a:p>
          <a:p>
            <a:pPr marL="0" lvl="0" indent="0" algn="l" rtl="0">
              <a:spcBef>
                <a:spcPts val="0"/>
              </a:spcBef>
              <a:spcAft>
                <a:spcPts val="0"/>
              </a:spcAft>
              <a:buNone/>
            </a:pPr>
            <a:r>
              <a:rPr lang="es-AR" dirty="0" smtClean="0"/>
              <a:t>- `"</a:t>
            </a:r>
            <a:r>
              <a:rPr lang="es-AR" dirty="0" err="1" smtClean="0"/>
              <a:t>removeComments</a:t>
            </a:r>
            <a:r>
              <a:rPr lang="es-AR" dirty="0" smtClean="0"/>
              <a:t>"`: Indica si los comentarios deben ser eliminados durante la compilación. En este caso, está establecido en `true`, lo que significa que los comentarios serán removidos en el código compilado.</a:t>
            </a:r>
          </a:p>
          <a:p>
            <a:pPr marL="0" lvl="0" indent="0" algn="l" rtl="0">
              <a:spcBef>
                <a:spcPts val="0"/>
              </a:spcBef>
              <a:spcAft>
                <a:spcPts val="0"/>
              </a:spcAft>
              <a:buNone/>
            </a:pPr>
            <a:r>
              <a:rPr lang="es-AR" dirty="0" smtClean="0"/>
              <a:t>- `"</a:t>
            </a:r>
            <a:r>
              <a:rPr lang="es-AR" dirty="0" err="1" smtClean="0"/>
              <a:t>emitDecoratorMetadata</a:t>
            </a:r>
            <a:r>
              <a:rPr lang="es-AR" dirty="0" smtClean="0"/>
              <a:t>"`: Habilita la generación de metadatos de decoradores en el código compilado. Esto es útil cuando se utilizan decoradores en </a:t>
            </a:r>
            <a:r>
              <a:rPr lang="es-AR" dirty="0" err="1" smtClean="0"/>
              <a:t>NestJS</a:t>
            </a:r>
            <a:r>
              <a:rPr lang="es-AR" dirty="0" smtClean="0"/>
              <a:t> para la inyección de dependencias, validación de datos, etc.</a:t>
            </a:r>
          </a:p>
          <a:p>
            <a:pPr marL="0" lvl="0" indent="0" algn="l" rtl="0">
              <a:spcBef>
                <a:spcPts val="0"/>
              </a:spcBef>
              <a:spcAft>
                <a:spcPts val="0"/>
              </a:spcAft>
              <a:buNone/>
            </a:pPr>
            <a:r>
              <a:rPr lang="es-AR" dirty="0" smtClean="0"/>
              <a:t>- `"target"`: Especifica la versión de </a:t>
            </a:r>
            <a:r>
              <a:rPr lang="es-AR" dirty="0" err="1" smtClean="0"/>
              <a:t>ECMAScript</a:t>
            </a:r>
            <a:r>
              <a:rPr lang="es-AR" dirty="0" smtClean="0"/>
              <a:t> a la que se compilará el código. En este caso, se establece en `"es2017"`, lo que indica que se compilará a </a:t>
            </a:r>
            <a:r>
              <a:rPr lang="es-AR" dirty="0" err="1" smtClean="0"/>
              <a:t>ECMAScript</a:t>
            </a:r>
            <a:r>
              <a:rPr lang="es-AR" dirty="0" smtClean="0"/>
              <a:t> 2017.</a:t>
            </a:r>
          </a:p>
          <a:p>
            <a:pPr marL="0" lvl="0" indent="0" algn="l" rtl="0">
              <a:spcBef>
                <a:spcPts val="0"/>
              </a:spcBef>
              <a:spcAft>
                <a:spcPts val="0"/>
              </a:spcAft>
              <a:buNone/>
            </a:pPr>
            <a:r>
              <a:rPr lang="es-AR" dirty="0" smtClean="0"/>
              <a:t>- `"</a:t>
            </a:r>
            <a:r>
              <a:rPr lang="es-AR" dirty="0" err="1" smtClean="0"/>
              <a:t>outDir</a:t>
            </a:r>
            <a:r>
              <a:rPr lang="es-AR" dirty="0" smtClean="0"/>
              <a:t>"`: Indica la carpeta de salida donde se guardarán los archivos compilados. En este caso, se establece en `"./</a:t>
            </a:r>
            <a:r>
              <a:rPr lang="es-AR" dirty="0" err="1" smtClean="0"/>
              <a:t>dist</a:t>
            </a:r>
            <a:r>
              <a:rPr lang="es-AR" dirty="0" smtClean="0"/>
              <a:t>"`, lo que significa que los archivos compilados se guardarán en una carpeta llamada "</a:t>
            </a:r>
            <a:r>
              <a:rPr lang="es-AR" dirty="0" err="1" smtClean="0"/>
              <a:t>dist</a:t>
            </a:r>
            <a:r>
              <a:rPr lang="es-AR" dirty="0" smtClean="0"/>
              <a:t>" en el directorio raíz del proyecto.</a:t>
            </a:r>
          </a:p>
          <a:p>
            <a:pPr marL="0" lvl="0" indent="0" algn="l" rtl="0">
              <a:spcBef>
                <a:spcPts val="0"/>
              </a:spcBef>
              <a:spcAft>
                <a:spcPts val="0"/>
              </a:spcAft>
              <a:buNone/>
            </a:pPr>
            <a:r>
              <a:rPr lang="es-AR" dirty="0" smtClean="0"/>
              <a:t>- `"</a:t>
            </a:r>
            <a:r>
              <a:rPr lang="es-AR" dirty="0" err="1" smtClean="0"/>
              <a:t>baseUrl</a:t>
            </a:r>
            <a:r>
              <a:rPr lang="es-AR" dirty="0" smtClean="0"/>
              <a:t>"`: Especifica la </a:t>
            </a:r>
            <a:r>
              <a:rPr lang="es-AR" dirty="0" err="1" smtClean="0"/>
              <a:t>URL</a:t>
            </a:r>
            <a:r>
              <a:rPr lang="es-AR" dirty="0" smtClean="0"/>
              <a:t> base para resolver los módulos importados. En este caso, se establece en `"./"`, lo que indica que se utilizará la carpeta raíz del proyecto como base.</a:t>
            </a:r>
          </a:p>
          <a:p>
            <a:pPr marL="0" lvl="0" indent="0" algn="l" rtl="0">
              <a:spcBef>
                <a:spcPts val="0"/>
              </a:spcBef>
              <a:spcAft>
                <a:spcPts val="0"/>
              </a:spcAft>
              <a:buNone/>
            </a:pPr>
            <a:r>
              <a:rPr lang="es-AR" dirty="0" smtClean="0"/>
              <a:t>- Otras opciones como `"incremental"`, `"</a:t>
            </a:r>
            <a:r>
              <a:rPr lang="es-AR" dirty="0" err="1" smtClean="0"/>
              <a:t>skipLibCheck</a:t>
            </a:r>
            <a:r>
              <a:rPr lang="es-AR" dirty="0" smtClean="0"/>
              <a:t>"`, `"</a:t>
            </a:r>
            <a:r>
              <a:rPr lang="es-AR" dirty="0" err="1" smtClean="0"/>
              <a:t>strictNullChecks</a:t>
            </a:r>
            <a:r>
              <a:rPr lang="es-AR" dirty="0" smtClean="0"/>
              <a:t>"`, `"</a:t>
            </a:r>
            <a:r>
              <a:rPr lang="es-AR" dirty="0" err="1" smtClean="0"/>
              <a:t>noImplicitAny</a:t>
            </a:r>
            <a:r>
              <a:rPr lang="es-AR" dirty="0" smtClean="0"/>
              <a:t>"`, `"</a:t>
            </a:r>
            <a:r>
              <a:rPr lang="es-AR" dirty="0" err="1" smtClean="0"/>
              <a:t>forceConsistentCasingInFileNames</a:t>
            </a:r>
            <a:r>
              <a:rPr lang="es-AR" dirty="0" smtClean="0"/>
              <a:t>"`, `"</a:t>
            </a:r>
            <a:r>
              <a:rPr lang="es-AR" dirty="0" err="1" smtClean="0"/>
              <a:t>noFallthroughCasesInSwitch</a:t>
            </a:r>
            <a:r>
              <a:rPr lang="es-AR" dirty="0" smtClean="0"/>
              <a:t>"`, entre otras, controlan diversas configuraciones de </a:t>
            </a:r>
            <a:r>
              <a:rPr lang="es-AR" dirty="0" err="1" smtClean="0"/>
              <a:t>TypeScript</a:t>
            </a:r>
            <a:r>
              <a:rPr lang="es-AR" dirty="0" smtClean="0"/>
              <a:t> para el compilador y la verificación de tipos.</a:t>
            </a:r>
          </a:p>
          <a:p>
            <a:pPr marL="0" lvl="0" indent="0" algn="l" rtl="0">
              <a:spcBef>
                <a:spcPts val="0"/>
              </a:spcBef>
              <a:spcAft>
                <a:spcPts val="0"/>
              </a:spcAft>
              <a:buNone/>
            </a:pPr>
            <a:endParaRPr lang="es-AR" dirty="0" smtClean="0"/>
          </a:p>
          <a:p>
            <a:pPr marL="0" lvl="0" indent="0" algn="l" rtl="0">
              <a:spcBef>
                <a:spcPts val="0"/>
              </a:spcBef>
              <a:spcAft>
                <a:spcPts val="0"/>
              </a:spcAft>
              <a:buNone/>
            </a:pPr>
            <a:r>
              <a:rPr lang="es-AR" dirty="0" smtClean="0"/>
              <a:t>Estas opciones permiten configurar el comportamiento del compilador de </a:t>
            </a:r>
            <a:r>
              <a:rPr lang="es-AR" dirty="0" err="1" smtClean="0"/>
              <a:t>TypeScript</a:t>
            </a:r>
            <a:r>
              <a:rPr lang="es-AR" dirty="0" smtClean="0"/>
              <a:t> según las necesidades del proyecto, como el sistema de módulos, la generación de metadatos, las opciones de compilación y el directorio de salida de los archivos compilados.</a:t>
            </a:r>
            <a:endParaRPr dirty="0"/>
          </a:p>
        </p:txBody>
      </p:sp>
    </p:spTree>
    <p:extLst>
      <p:ext uri="{BB962C8B-B14F-4D97-AF65-F5344CB8AC3E}">
        <p14:creationId xmlns:p14="http://schemas.microsoft.com/office/powerpoint/2010/main" val="878935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966628af2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1966628af2d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Entendemos que el estudiante se puede sentir intimidado por un nuevo lenguaje. ¡Sólo ve demostrándoles las similitudes.</a:t>
            </a:r>
            <a:endParaRPr>
              <a:latin typeface="DM Sans"/>
              <a:ea typeface="DM Sans"/>
              <a:cs typeface="DM Sans"/>
              <a:sym typeface="DM Sans"/>
            </a:endParaRPr>
          </a:p>
        </p:txBody>
      </p:sp>
    </p:spTree>
    <p:extLst>
      <p:ext uri="{BB962C8B-B14F-4D97-AF65-F5344CB8AC3E}">
        <p14:creationId xmlns:p14="http://schemas.microsoft.com/office/powerpoint/2010/main" val="282059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966628af2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966628af2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29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966628af2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966628af2d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875916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966628af2d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66628af2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05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67f3579e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850977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966628af2d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966628af2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246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966628af2d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966628af2d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039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91e2cd10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91e2cd10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945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966628af2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966628af2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52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966628af2d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966628af2d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59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90c9c5802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90c9c5802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59007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91e2cd106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191e2cd1068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1375737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91e2cd106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191e2cd1068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45001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91e2cd106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91e2cd106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24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91e2cd106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91e2cd106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12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97363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91e2cd106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91e2cd106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432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91e2cd106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91e2cd106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405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91e2cd1068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91e2cd106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036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91e2cd106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191e2cd1068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8323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91e2cd1068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91e2cd1068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3276663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91e2cd106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8" name="Google Shape;608;g191e2cd1068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03489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91e2cd1068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91e2cd1068_0_3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492588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91e2cd1068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91e2cd1068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011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91e2cd1068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91e2cd106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925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91e2cd1068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91e2cd1068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25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314269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91e2cd1068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91e2cd1068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24315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91e2cd1068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191e2cd1068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3244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9918fe67b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9918fe67b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extLst>
      <p:ext uri="{BB962C8B-B14F-4D97-AF65-F5344CB8AC3E}">
        <p14:creationId xmlns:p14="http://schemas.microsoft.com/office/powerpoint/2010/main" val="28245348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9918fe67b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9918fe67b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1023655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2fcaf8f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4" name="Google Shape;684;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1587452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b805dd8d82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b805dd8d82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445858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b805dd8d8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b805dd8d82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611475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b805dd8d8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b805dd8d8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019604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b805dd8d8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1b805dd8d8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99993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b805dd8d8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1b805dd8d8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273891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605092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b805dd8d8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1b805dd8d8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5684349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b805dd8d8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b805dd8d8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b805dd8d8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b805dd8d8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154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1b805dd8d82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1b805dd8d8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997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b805dd8d8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g1b805dd8d82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463810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b805dd8d82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1b805dd8d82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extLst>
      <p:ext uri="{BB962C8B-B14F-4D97-AF65-F5344CB8AC3E}">
        <p14:creationId xmlns:p14="http://schemas.microsoft.com/office/powerpoint/2010/main" val="172282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b805dd8d82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b805dd8d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1166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b805dd8d8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b805dd8d8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5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b805dd8d8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1b805dd8d82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1701362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b805dd8d82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1b805dd8d82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extLst>
      <p:ext uri="{BB962C8B-B14F-4D97-AF65-F5344CB8AC3E}">
        <p14:creationId xmlns:p14="http://schemas.microsoft.com/office/powerpoint/2010/main" val="394722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9e793e712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9e793e712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7845213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b805dd8d82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1b805dd8d82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732954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b805dd8d82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1b805dd8d8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6929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b805dd8d82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b805dd8d8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272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b805dd8d82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1b805dd8d82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618432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b805dd8d8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g1b805dd8d82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024839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b805dd8d82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1b805dd8d82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869944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b805dd8d82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b805dd8d8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636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b805dd8d82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b805dd8d8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084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b805dd8d8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b805dd8d8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7597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b805dd8d8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b805dd8d8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90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2205071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b805dd8d82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b805dd8d8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97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b805dd8d82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b805dd8d82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21616993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b805dd8d82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3" name="Google Shape;943;g1b805dd8d82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7937457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b805dd8d8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b805dd8d8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967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b805dd8d82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1b805dd8d82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6214917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b805dd8d82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b805dd8d8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890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b805dd8d82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b805dd8d8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009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b805dd8d82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b805dd8d8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307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b805dd8d82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b805dd8d8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6734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b805dd8d8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b805dd8d8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3794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b805dd8d82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1b805dd8d82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1239543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b805dd8d82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1b805dd8d8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5545558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b805dd8d82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1b805dd8d82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522392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b805dd8d8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 name="Google Shape;1025;g1b805dd8d82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extLst>
      <p:ext uri="{BB962C8B-B14F-4D97-AF65-F5344CB8AC3E}">
        <p14:creationId xmlns:p14="http://schemas.microsoft.com/office/powerpoint/2010/main" val="19935336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b805dd8d82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1b805dd8d82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2926618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b805dd8d82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1b805dd8d82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7565143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b805dd8d82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1b805dd8d82_0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9906863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b805dd8d82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g1b805dd8d82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Profe: la idea es que en este momento de la clase anticipes a los estudiantes que la próxima clase será una práctica integradora de todos los temas vistos hasta el momento. En ella el profesor hace una demostración de los pasos a completar en una tarea, y luego los estudiantes de forma asincrónica replican esa tarea pero aplicada a sus proyectos finales. Para llegar mejor preparados, sugerimos a los estudiantes mirar la guía de skills así si consideran que necesitan repasar algún tema, lo hacen antes de la práctica integradora.</a:t>
            </a:r>
            <a:endParaRPr>
              <a:latin typeface="DM Sans"/>
              <a:ea typeface="DM Sans"/>
              <a:cs typeface="DM Sans"/>
              <a:sym typeface="DM Sans"/>
            </a:endParaRPr>
          </a:p>
        </p:txBody>
      </p:sp>
    </p:spTree>
    <p:extLst>
      <p:ext uri="{BB962C8B-B14F-4D97-AF65-F5344CB8AC3E}">
        <p14:creationId xmlns:p14="http://schemas.microsoft.com/office/powerpoint/2010/main" val="3083857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b805dd8d82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4" name="Google Shape;1064;g1b805dd8d82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844273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b805dd8d82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1b805dd8d82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254935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B 7">
  <p:cSld name="SECTION_HEADER_1_1_1_1_1_1_1_1_1_9">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0"/>
        <p:cNvGrpSpPr/>
        <p:nvPr/>
      </p:nvGrpSpPr>
      <p:grpSpPr>
        <a:xfrm>
          <a:off x="0" y="0"/>
          <a:ext cx="0" cy="0"/>
          <a:chOff x="0" y="0"/>
          <a:chExt cx="0" cy="0"/>
        </a:xfrm>
      </p:grpSpPr>
      <p:sp>
        <p:nvSpPr>
          <p:cNvPr id="251" name="Google Shape;251;p7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2" name="Google Shape;252;p7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3" name="Google Shape;253;p7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Google Shape;25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 name="Google Shape;256;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7" name="Google Shape;25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58"/>
        <p:cNvGrpSpPr/>
        <p:nvPr/>
      </p:nvGrpSpPr>
      <p:grpSpPr>
        <a:xfrm>
          <a:off x="0" y="0"/>
          <a:ext cx="0" cy="0"/>
          <a:chOff x="0" y="0"/>
          <a:chExt cx="0" cy="0"/>
        </a:xfrm>
      </p:grpSpPr>
      <p:sp>
        <p:nvSpPr>
          <p:cNvPr id="259" name="Google Shape;25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Google Shape;26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1" name="Google Shape;26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5"/>
        <p:cNvGrpSpPr/>
        <p:nvPr/>
      </p:nvGrpSpPr>
      <p:grpSpPr>
        <a:xfrm>
          <a:off x="0" y="0"/>
          <a:ext cx="0" cy="0"/>
          <a:chOff x="0" y="0"/>
          <a:chExt cx="0" cy="0"/>
        </a:xfrm>
      </p:grpSpPr>
      <p:sp>
        <p:nvSpPr>
          <p:cNvPr id="226" name="Google Shape;226;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7" name="Google Shape;227;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8" name="Google Shape;228;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9.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1.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5.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hyperlink" Target="https://eslint.org/" TargetMode="External"/><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prettier.io/" TargetMode="External"/><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notesSlide" Target="../notesSlides/notesSlide25.xml"/><Relationship Id="rId1" Type="http://schemas.openxmlformats.org/officeDocument/2006/relationships/slideLayout" Target="../slideLayouts/slideLayout6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5.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6.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37.xml"/><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slide" Target="slide17.xml"/><Relationship Id="rId5" Type="http://schemas.openxmlformats.org/officeDocument/2006/relationships/slide" Target="slide8.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65.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67.xml"/><Relationship Id="rId6" Type="http://schemas.openxmlformats.org/officeDocument/2006/relationships/slide" Target="slide82.xml"/><Relationship Id="rId5" Type="http://schemas.openxmlformats.org/officeDocument/2006/relationships/slide" Target="slide60.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66.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65.xml"/><Relationship Id="rId5" Type="http://schemas.openxmlformats.org/officeDocument/2006/relationships/image" Target="../media/image78.gif"/><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66.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65.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67.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66.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74.xm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2.xml"/><Relationship Id="rId1" Type="http://schemas.openxmlformats.org/officeDocument/2006/relationships/slideLayout" Target="../slideLayouts/slideLayout66.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65.xml"/><Relationship Id="rId5" Type="http://schemas.openxmlformats.org/officeDocument/2006/relationships/image" Target="../media/image93.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66.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9.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9.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66.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6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5.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9.xml"/></Relationships>
</file>

<file path=ppt/slides/_rels/slide97.xml.rels><?xml version="1.0" encoding="UTF-8" standalone="yes"?>
<Relationships xmlns="http://schemas.openxmlformats.org/package/2006/relationships"><Relationship Id="rId3" Type="http://schemas.openxmlformats.org/officeDocument/2006/relationships/hyperlink" Target="https://docs.google.com/document/d/1jo3OkCXNgWfPzfTScwPrdUeMO6Q8ibxfEDqLA8hOmA8/edit" TargetMode="External"/><Relationship Id="rId2" Type="http://schemas.openxmlformats.org/officeDocument/2006/relationships/notesSlide" Target="../notesSlides/notesSlide97.xml"/><Relationship Id="rId1" Type="http://schemas.openxmlformats.org/officeDocument/2006/relationships/slideLayout" Target="../slideLayouts/slideLayout69.xml"/><Relationship Id="rId4" Type="http://schemas.openxmlformats.org/officeDocument/2006/relationships/image" Target="../media/image109.gi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461300" y="1926597"/>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4156276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91"/>
          <p:cNvSpPr txBox="1"/>
          <p:nvPr/>
        </p:nvSpPr>
        <p:spPr>
          <a:xfrm>
            <a:off x="475500" y="392600"/>
            <a:ext cx="8554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¿Por qué es diferente un framework de las librerías?</a:t>
            </a:r>
            <a:endParaRPr sz="4000" b="1" i="0" u="none" strike="noStrike" cap="none">
              <a:solidFill>
                <a:schemeClr val="dk1"/>
              </a:solidFill>
              <a:latin typeface="DM Sans"/>
              <a:ea typeface="DM Sans"/>
              <a:cs typeface="DM Sans"/>
              <a:sym typeface="DM Sans"/>
            </a:endParaRPr>
          </a:p>
        </p:txBody>
      </p:sp>
      <p:sp>
        <p:nvSpPr>
          <p:cNvPr id="361" name="Google Shape;361;p91"/>
          <p:cNvSpPr txBox="1"/>
          <p:nvPr/>
        </p:nvSpPr>
        <p:spPr>
          <a:xfrm>
            <a:off x="475500" y="1632275"/>
            <a:ext cx="75753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Una librería también cuenta con funcionalidades y tiene estructuras funcionales de apoyo.</a:t>
            </a: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Entonces… ¿En qué difiere?</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término clave es</a:t>
            </a:r>
            <a:r>
              <a:rPr lang="es" sz="1350" b="1">
                <a:latin typeface="DM Sans"/>
                <a:ea typeface="DM Sans"/>
                <a:cs typeface="DM Sans"/>
                <a:sym typeface="DM Sans"/>
              </a:rPr>
              <a:t> </a:t>
            </a:r>
            <a:r>
              <a:rPr lang="es" sz="1350" b="1">
                <a:highlight>
                  <a:srgbClr val="EA90FF"/>
                </a:highlight>
                <a:latin typeface="DM Sans"/>
                <a:ea typeface="DM Sans"/>
                <a:cs typeface="DM Sans"/>
                <a:sym typeface="DM Sans"/>
              </a:rPr>
              <a:t>inversión de control</a:t>
            </a:r>
            <a:r>
              <a:rPr lang="es" sz="1350">
                <a:latin typeface="DM Sans"/>
                <a:ea typeface="DM Sans"/>
                <a:cs typeface="DM Sans"/>
                <a:sym typeface="DM Sans"/>
              </a:rPr>
              <a:t>. Éste </a:t>
            </a:r>
            <a:r>
              <a:rPr lang="es" sz="1350" b="1">
                <a:latin typeface="DM Sans"/>
                <a:ea typeface="DM Sans"/>
                <a:cs typeface="DM Sans"/>
                <a:sym typeface="DM Sans"/>
              </a:rPr>
              <a:t>define los puntos del flujo en el que cada quién toma el control del aplicativo.</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Una librería tiene múltiples funciones. Sin embargo, en gran medida nosotros tomamos la decisión de en qué momento utilizarlo y sobre qué aplicarlo, es decir que nosotros decidimos el flujo de la funcionalidad.</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 </a:t>
            </a:r>
            <a:r>
              <a:rPr lang="es" sz="1350" b="1">
                <a:latin typeface="DM Sans"/>
                <a:ea typeface="DM Sans"/>
                <a:cs typeface="DM Sans"/>
                <a:sym typeface="DM Sans"/>
              </a:rPr>
              <a:t>Framework</a:t>
            </a:r>
            <a:r>
              <a:rPr lang="es" sz="1350">
                <a:latin typeface="DM Sans"/>
                <a:ea typeface="DM Sans"/>
                <a:cs typeface="DM Sans"/>
                <a:sym typeface="DM Sans"/>
              </a:rPr>
              <a:t> es un </a:t>
            </a:r>
            <a:r>
              <a:rPr lang="es" sz="1350" b="1">
                <a:latin typeface="DM Sans"/>
                <a:ea typeface="DM Sans"/>
                <a:cs typeface="DM Sans"/>
                <a:sym typeface="DM Sans"/>
              </a:rPr>
              <a:t>marco de trabajo completo</a:t>
            </a:r>
            <a:r>
              <a:rPr lang="es" sz="1350">
                <a:latin typeface="DM Sans"/>
                <a:ea typeface="DM Sans"/>
                <a:cs typeface="DM Sans"/>
                <a:sym typeface="DM Sans"/>
              </a:rPr>
              <a:t>, es decir, </a:t>
            </a:r>
            <a:r>
              <a:rPr lang="es" sz="1350" b="1">
                <a:latin typeface="DM Sans"/>
                <a:ea typeface="DM Sans"/>
                <a:cs typeface="DM Sans"/>
                <a:sym typeface="DM Sans"/>
              </a:rPr>
              <a:t>tiene un flujo definido estructural. Nos toca como desarrolladores unirnos a dicho flujo y comenzar a desarrollar a partir de ese marco.</a:t>
            </a:r>
            <a:endParaRPr sz="1350" b="1">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8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182"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2"/>
          <p:cNvSpPr txBox="1"/>
          <p:nvPr/>
        </p:nvSpPr>
        <p:spPr>
          <a:xfrm>
            <a:off x="501450" y="468675"/>
            <a:ext cx="816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de utilizar un Framework</a:t>
            </a:r>
            <a:endParaRPr sz="4000" b="1" i="0" u="none" strike="noStrike" cap="none">
              <a:solidFill>
                <a:schemeClr val="dk1"/>
              </a:solidFill>
              <a:latin typeface="DM Sans"/>
              <a:ea typeface="DM Sans"/>
              <a:cs typeface="DM Sans"/>
              <a:sym typeface="DM Sans"/>
            </a:endParaRPr>
          </a:p>
        </p:txBody>
      </p:sp>
      <p:sp>
        <p:nvSpPr>
          <p:cNvPr id="367" name="Google Shape;367;p92"/>
          <p:cNvSpPr txBox="1"/>
          <p:nvPr/>
        </p:nvSpPr>
        <p:spPr>
          <a:xfrm>
            <a:off x="488400" y="2298200"/>
            <a:ext cx="8167200" cy="1639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Facilita y agiliza el proceso de creación de un sistema web</a:t>
            </a:r>
            <a:r>
              <a:rPr lang="es" sz="1350">
                <a:latin typeface="DM Sans"/>
                <a:ea typeface="DM Sans"/>
                <a:cs typeface="DM Sans"/>
                <a:sym typeface="DM Sans"/>
              </a:rPr>
              <a:t>: pueden levantarse sistemas completos de una manera sencilla si se cuenta con el conocimiento necesario.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Estructura y organización de código predeterminada</a:t>
            </a:r>
            <a:r>
              <a:rPr lang="es" sz="1350">
                <a:latin typeface="DM Sans"/>
                <a:ea typeface="DM Sans"/>
                <a:cs typeface="DM Sans"/>
                <a:sym typeface="DM Sans"/>
              </a:rPr>
              <a:t>: al tener una estructura predefinida al momento de levantar un proyecto, es más fácil familiarizarse con un esquema que ya se conoce, ya que habrá mucha información sobre ese esquema particular.</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p:txBody>
      </p:sp>
      <p:pic>
        <p:nvPicPr>
          <p:cNvPr id="368" name="Google Shape;368;p92"/>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93"/>
          <p:cNvSpPr txBox="1"/>
          <p:nvPr/>
        </p:nvSpPr>
        <p:spPr>
          <a:xfrm>
            <a:off x="501450" y="468675"/>
            <a:ext cx="816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de utilizar un Framework</a:t>
            </a:r>
            <a:endParaRPr sz="4000" b="1" i="0" u="none" strike="noStrike" cap="none">
              <a:solidFill>
                <a:schemeClr val="dk1"/>
              </a:solidFill>
              <a:latin typeface="DM Sans"/>
              <a:ea typeface="DM Sans"/>
              <a:cs typeface="DM Sans"/>
              <a:sym typeface="DM Sans"/>
            </a:endParaRPr>
          </a:p>
        </p:txBody>
      </p:sp>
      <p:sp>
        <p:nvSpPr>
          <p:cNvPr id="374" name="Google Shape;374;p93"/>
          <p:cNvSpPr txBox="1"/>
          <p:nvPr/>
        </p:nvSpPr>
        <p:spPr>
          <a:xfrm>
            <a:off x="475500" y="1922425"/>
            <a:ext cx="8167200" cy="2055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Facilita el mantenimiento: </a:t>
            </a:r>
            <a:r>
              <a:rPr lang="es" sz="1350">
                <a:latin typeface="DM Sans"/>
                <a:ea typeface="DM Sans"/>
                <a:cs typeface="DM Sans"/>
                <a:sym typeface="DM Sans"/>
              </a:rPr>
              <a:t>además de las buenas prácticas basadas en patrones que se utilizan, se aporta </a:t>
            </a:r>
            <a:r>
              <a:rPr lang="es" sz="1350">
                <a:solidFill>
                  <a:schemeClr val="dk1"/>
                </a:solidFill>
                <a:latin typeface="DM Sans"/>
                <a:ea typeface="DM Sans"/>
                <a:cs typeface="DM Sans"/>
                <a:sym typeface="DM Sans"/>
              </a:rPr>
              <a:t>también a que múltiples desarrolladores puedan apoyarte al tener conocimiento similar de una estructura bien conocida</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Permite concentrarnos sólo en el desafío de nuestro código:</a:t>
            </a:r>
            <a:r>
              <a:rPr lang="es" sz="1350">
                <a:solidFill>
                  <a:schemeClr val="dk1"/>
                </a:solidFill>
                <a:latin typeface="DM Sans"/>
                <a:ea typeface="DM Sans"/>
                <a:cs typeface="DM Sans"/>
                <a:sym typeface="DM Sans"/>
              </a:rPr>
              <a:t> al brindarnos un marco definido previamente solucionado y testeado, nos permite retomar el problema a partir de un avance, a diferencia de cuando tenemos que levantar una estructura desde 0, donde primero tendremos que resolver las raíces de </a:t>
            </a:r>
            <a:r>
              <a:rPr lang="es" sz="1350" b="1">
                <a:solidFill>
                  <a:schemeClr val="dk1"/>
                </a:solidFill>
                <a:latin typeface="DM Sans"/>
                <a:ea typeface="DM Sans"/>
                <a:cs typeface="DM Sans"/>
                <a:sym typeface="DM Sans"/>
              </a:rPr>
              <a:t>un problema genérico</a:t>
            </a:r>
            <a:r>
              <a:rPr lang="es" sz="1350">
                <a:solidFill>
                  <a:schemeClr val="dk1"/>
                </a:solidFill>
                <a:latin typeface="DM Sans"/>
                <a:ea typeface="DM Sans"/>
                <a:cs typeface="DM Sans"/>
                <a:sym typeface="DM Sans"/>
              </a:rPr>
              <a:t>, para después resolver el problema específico que deseamos. </a:t>
            </a:r>
            <a:endParaRPr sz="1350">
              <a:solidFill>
                <a:schemeClr val="dk1"/>
              </a:solidFill>
              <a:latin typeface="DM Sans"/>
              <a:ea typeface="DM Sans"/>
              <a:cs typeface="DM Sans"/>
              <a:sym typeface="DM Sans"/>
            </a:endParaRPr>
          </a:p>
        </p:txBody>
      </p:sp>
      <p:pic>
        <p:nvPicPr>
          <p:cNvPr id="375" name="Google Shape;375;p93"/>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94"/>
          <p:cNvSpPr txBox="1"/>
          <p:nvPr/>
        </p:nvSpPr>
        <p:spPr>
          <a:xfrm>
            <a:off x="501450" y="468675"/>
            <a:ext cx="816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Desventajas de utilizar un Framework</a:t>
            </a:r>
            <a:endParaRPr sz="4000" b="1" i="0" u="none" strike="noStrike" cap="none">
              <a:solidFill>
                <a:schemeClr val="dk1"/>
              </a:solidFill>
              <a:latin typeface="DM Sans"/>
              <a:ea typeface="DM Sans"/>
              <a:cs typeface="DM Sans"/>
              <a:sym typeface="DM Sans"/>
            </a:endParaRPr>
          </a:p>
        </p:txBody>
      </p:sp>
      <p:sp>
        <p:nvSpPr>
          <p:cNvPr id="381" name="Google Shape;381;p94"/>
          <p:cNvSpPr txBox="1"/>
          <p:nvPr/>
        </p:nvSpPr>
        <p:spPr>
          <a:xfrm>
            <a:off x="488400" y="2055525"/>
            <a:ext cx="8167200" cy="2055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Curva de aprendizaje</a:t>
            </a:r>
            <a:r>
              <a:rPr lang="es" sz="1350">
                <a:latin typeface="DM Sans"/>
                <a:ea typeface="DM Sans"/>
                <a:cs typeface="DM Sans"/>
                <a:sym typeface="DM Sans"/>
              </a:rPr>
              <a:t>: los frameworks son marcos no pensados para que se experimente con ellos, sino para que se aprenda a utilizarlos. Esto limita a los aprendices de dicho framework a tener que tomarse el tiempo para ir por el step by step de la curva de aprendizaje de un framework.</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Si el framework no es minimalista, probablemente tengamos añadidas algunas funcionalidades que realmente no utilizaremos</a:t>
            </a:r>
            <a:r>
              <a:rPr lang="es" sz="1350">
                <a:latin typeface="DM Sans"/>
                <a:ea typeface="DM Sans"/>
                <a:cs typeface="DM Sans"/>
                <a:sym typeface="DM Sans"/>
              </a:rPr>
              <a:t>. Esto no es necesariamente malo ya que en la realidad no suele haber una repercusión real en el performance, sin embargo, tampoco es bueno. </a:t>
            </a:r>
            <a:endParaRPr sz="1350">
              <a:latin typeface="DM Sans"/>
              <a:ea typeface="DM Sans"/>
              <a:cs typeface="DM Sans"/>
              <a:sym typeface="DM Sans"/>
            </a:endParaRPr>
          </a:p>
        </p:txBody>
      </p:sp>
      <p:pic>
        <p:nvPicPr>
          <p:cNvPr id="382" name="Google Shape;382;p94"/>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95"/>
          <p:cNvSpPr txBox="1"/>
          <p:nvPr/>
        </p:nvSpPr>
        <p:spPr>
          <a:xfrm>
            <a:off x="501450" y="468675"/>
            <a:ext cx="816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Desventajas de utilizar un Framework</a:t>
            </a:r>
            <a:endParaRPr sz="4000" b="1" i="0" u="none" strike="noStrike" cap="none">
              <a:solidFill>
                <a:schemeClr val="dk1"/>
              </a:solidFill>
              <a:latin typeface="DM Sans"/>
              <a:ea typeface="DM Sans"/>
              <a:cs typeface="DM Sans"/>
              <a:sym typeface="DM Sans"/>
            </a:endParaRPr>
          </a:p>
        </p:txBody>
      </p:sp>
      <p:sp>
        <p:nvSpPr>
          <p:cNvPr id="388" name="Google Shape;388;p95"/>
          <p:cNvSpPr txBox="1"/>
          <p:nvPr/>
        </p:nvSpPr>
        <p:spPr>
          <a:xfrm>
            <a:off x="488400" y="2219525"/>
            <a:ext cx="8167200" cy="1847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b="1">
                <a:latin typeface="DM Sans"/>
                <a:ea typeface="DM Sans"/>
                <a:cs typeface="DM Sans"/>
                <a:sym typeface="DM Sans"/>
              </a:rPr>
              <a:t>Aprendizaje cerrado:</a:t>
            </a:r>
            <a:r>
              <a:rPr lang="es" sz="1350">
                <a:latin typeface="DM Sans"/>
                <a:ea typeface="DM Sans"/>
                <a:cs typeface="DM Sans"/>
                <a:sym typeface="DM Sans"/>
              </a:rPr>
              <a:t> a pesar de compartir patrones y características, </a:t>
            </a:r>
            <a:r>
              <a:rPr lang="es" sz="1350" b="1">
                <a:latin typeface="DM Sans"/>
                <a:ea typeface="DM Sans"/>
                <a:cs typeface="DM Sans"/>
                <a:sym typeface="DM Sans"/>
              </a:rPr>
              <a:t>manejar un framework significa aprender más que sólo una sintaxis nueva. </a:t>
            </a:r>
            <a:r>
              <a:rPr lang="es" sz="1350">
                <a:latin typeface="DM Sans"/>
                <a:ea typeface="DM Sans"/>
                <a:cs typeface="DM Sans"/>
                <a:sym typeface="DM Sans"/>
              </a:rPr>
              <a:t>Se trata de una implementación de patrones diferente. Aprender otro framework significa en algunos casos, reaprender la implementación de algún patrón en una nueva sintaxis, o en el peor de los casos, aprender un flujo de trabajo completamente nuevo, lo cual desestabiliza una curva de aprendizaje. </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Realmente no hay mucho que decir sobre los defectos de un framework, sin embargo, hay algo que sí tenemos que destacar…</a:t>
            </a:r>
            <a:endParaRPr sz="1350">
              <a:latin typeface="DM Sans"/>
              <a:ea typeface="DM Sans"/>
              <a:cs typeface="DM Sans"/>
              <a:sym typeface="DM Sans"/>
            </a:endParaRPr>
          </a:p>
        </p:txBody>
      </p:sp>
      <p:pic>
        <p:nvPicPr>
          <p:cNvPr id="389" name="Google Shape;389;p95"/>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96"/>
          <p:cNvSpPr txBox="1"/>
          <p:nvPr/>
        </p:nvSpPr>
        <p:spPr>
          <a:xfrm>
            <a:off x="501450" y="392475"/>
            <a:ext cx="816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👉Usar un framework significa hacer una gran apuesta</a:t>
            </a:r>
            <a:endParaRPr sz="4000" b="1" i="0" u="none" strike="noStrike" cap="none">
              <a:solidFill>
                <a:schemeClr val="dk1"/>
              </a:solidFill>
              <a:latin typeface="DM Sans"/>
              <a:ea typeface="DM Sans"/>
              <a:cs typeface="DM Sans"/>
              <a:sym typeface="DM Sans"/>
            </a:endParaRPr>
          </a:p>
        </p:txBody>
      </p:sp>
      <p:sp>
        <p:nvSpPr>
          <p:cNvPr id="395" name="Google Shape;395;p96"/>
          <p:cNvSpPr txBox="1"/>
          <p:nvPr/>
        </p:nvSpPr>
        <p:spPr>
          <a:xfrm>
            <a:off x="488400" y="2112925"/>
            <a:ext cx="81672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El principal punto por el cual nos percatamos de un framework es por su </a:t>
            </a:r>
            <a:r>
              <a:rPr lang="es" sz="1350" b="1">
                <a:latin typeface="DM Sans"/>
                <a:ea typeface="DM Sans"/>
                <a:cs typeface="DM Sans"/>
                <a:sym typeface="DM Sans"/>
              </a:rPr>
              <a:t>popularidad</a:t>
            </a:r>
            <a:r>
              <a:rPr lang="es" sz="1350">
                <a:latin typeface="DM Sans"/>
                <a:ea typeface="DM Sans"/>
                <a:cs typeface="DM Sans"/>
                <a:sym typeface="DM Sans"/>
              </a:rPr>
              <a:t>, y muchas veces es una tecnología que no tocamos hasta que nos prometen que </a:t>
            </a:r>
            <a:r>
              <a:rPr lang="es" sz="1350" b="1">
                <a:latin typeface="DM Sans"/>
                <a:ea typeface="DM Sans"/>
                <a:cs typeface="DM Sans"/>
                <a:sym typeface="DM Sans"/>
              </a:rPr>
              <a:t>el framework “x” es el futuro, y que “y” está muerto</a:t>
            </a:r>
            <a:r>
              <a:rPr lang="es" sz="1350">
                <a:latin typeface="DM Sans"/>
                <a:ea typeface="DM Sans"/>
                <a:cs typeface="DM Sans"/>
                <a:sym typeface="DM Sans"/>
              </a:rPr>
              <a:t>. (Seguramente lo has escuchado más de una vez).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Pasa que después de un tiempo, nos damos cuenta, de que el dichoso framework “x”  nunca fue </a:t>
            </a:r>
            <a:r>
              <a:rPr lang="es" sz="1350" b="1">
                <a:latin typeface="DM Sans"/>
                <a:ea typeface="DM Sans"/>
                <a:cs typeface="DM Sans"/>
                <a:sym typeface="DM Sans"/>
              </a:rPr>
              <a:t>“</a:t>
            </a:r>
            <a:r>
              <a:rPr lang="es" sz="1350">
                <a:latin typeface="DM Sans"/>
                <a:ea typeface="DM Sans"/>
                <a:cs typeface="DM Sans"/>
                <a:sym typeface="DM Sans"/>
              </a:rPr>
              <a:t>el futuro”, además de darte cuenta que </a:t>
            </a:r>
            <a:r>
              <a:rPr lang="es" sz="1350" b="1">
                <a:latin typeface="DM Sans"/>
                <a:ea typeface="DM Sans"/>
                <a:cs typeface="DM Sans"/>
                <a:sym typeface="DM Sans"/>
              </a:rPr>
              <a:t>“y”</a:t>
            </a:r>
            <a:r>
              <a:rPr lang="es" sz="1350">
                <a:latin typeface="DM Sans"/>
                <a:ea typeface="DM Sans"/>
                <a:cs typeface="DM Sans"/>
                <a:sym typeface="DM Sans"/>
              </a:rPr>
              <a:t> en realidad nunca murió. Entonces utilizamos nuestro tiempo aprendiendo un framework que al final no fue laboralmente valioso, y descartamos a aquel que se mantuvo estable.</a:t>
            </a:r>
            <a:endParaRPr sz="1350">
              <a:latin typeface="DM Sans"/>
              <a:ea typeface="DM Sans"/>
              <a:cs typeface="DM Sans"/>
              <a:sym typeface="DM Sans"/>
            </a:endParaRPr>
          </a:p>
        </p:txBody>
      </p:sp>
      <p:pic>
        <p:nvPicPr>
          <p:cNvPr id="396" name="Google Shape;396;p96"/>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97"/>
          <p:cNvSpPr txBox="1"/>
          <p:nvPr/>
        </p:nvSpPr>
        <p:spPr>
          <a:xfrm>
            <a:off x="488400" y="524150"/>
            <a:ext cx="8167200" cy="184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👉Usar un framework significa hacer una gran apuesta</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endParaRPr sz="4000" b="1">
              <a:solidFill>
                <a:schemeClr val="dk1"/>
              </a:solidFill>
              <a:latin typeface="DM Sans"/>
              <a:ea typeface="DM Sans"/>
              <a:cs typeface="DM Sans"/>
              <a:sym typeface="DM Sans"/>
            </a:endParaRPr>
          </a:p>
        </p:txBody>
      </p:sp>
      <p:sp>
        <p:nvSpPr>
          <p:cNvPr id="402" name="Google Shape;402;p97"/>
          <p:cNvSpPr txBox="1"/>
          <p:nvPr/>
        </p:nvSpPr>
        <p:spPr>
          <a:xfrm>
            <a:off x="488400" y="2040175"/>
            <a:ext cx="81672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Hay que analizar a profundidad el framework que estamos por aprender. Podríamos volvernos expertos en una herramienta que nos asegurará trabajo durante el resto de nuestra carrera, o bien algo que pase “de moda” de la noche a la mañana.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¡Hay que analizar muy bien, para reconocer cuándo es necesario moverse a una nueva tecnología!</a:t>
            </a:r>
            <a:endParaRPr sz="1350">
              <a:latin typeface="DM Sans"/>
              <a:ea typeface="DM Sans"/>
              <a:cs typeface="DM Sans"/>
              <a:sym typeface="DM Sans"/>
            </a:endParaRPr>
          </a:p>
        </p:txBody>
      </p:sp>
      <p:pic>
        <p:nvPicPr>
          <p:cNvPr id="403" name="Google Shape;403;p97"/>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NESTjs</a:t>
            </a:r>
            <a:endParaRPr sz="4000" b="1">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99"/>
          <p:cNvSpPr txBox="1"/>
          <p:nvPr/>
        </p:nvSpPr>
        <p:spPr>
          <a:xfrm>
            <a:off x="501450" y="4683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Nestjs</a:t>
            </a:r>
            <a:endParaRPr sz="4000" b="1" i="0" u="none" strike="noStrike" cap="none">
              <a:solidFill>
                <a:schemeClr val="dk1"/>
              </a:solidFill>
              <a:latin typeface="DM Sans"/>
              <a:ea typeface="DM Sans"/>
              <a:cs typeface="DM Sans"/>
              <a:sym typeface="DM Sans"/>
            </a:endParaRPr>
          </a:p>
        </p:txBody>
      </p:sp>
      <p:sp>
        <p:nvSpPr>
          <p:cNvPr id="414" name="Google Shape;414;p99"/>
          <p:cNvSpPr txBox="1"/>
          <p:nvPr/>
        </p:nvSpPr>
        <p:spPr>
          <a:xfrm>
            <a:off x="475500" y="1642375"/>
            <a:ext cx="8141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highlight>
                  <a:schemeClr val="accent6"/>
                </a:highlight>
                <a:latin typeface="DM Sans"/>
                <a:ea typeface="DM Sans"/>
                <a:cs typeface="DM Sans"/>
                <a:sym typeface="DM Sans"/>
              </a:rPr>
              <a:t>Es un framework que permite crear Server Side Applications, de una manera eficiente y escalable.</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Está desarrollado con una base sólida de </a:t>
            </a:r>
            <a:r>
              <a:rPr lang="es" sz="1350" b="1">
                <a:latin typeface="DM Sans"/>
                <a:ea typeface="DM Sans"/>
                <a:cs typeface="DM Sans"/>
                <a:sym typeface="DM Sans"/>
              </a:rPr>
              <a:t>Typescript</a:t>
            </a:r>
            <a:r>
              <a:rPr lang="es" sz="1350">
                <a:latin typeface="DM Sans"/>
                <a:ea typeface="DM Sans"/>
                <a:cs typeface="DM Sans"/>
                <a:sym typeface="DM Sans"/>
              </a:rPr>
              <a:t> y brinda la posibilidad de seguir utilizando plain javascript.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Permite implementar paradigmas combinados de Programación Orientada a Objetos, Programación Funcional, y Programación Funcional reactiva.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Es un framework que está basado internamente en </a:t>
            </a:r>
            <a:r>
              <a:rPr lang="es" sz="1350" b="1">
                <a:latin typeface="DM Sans"/>
                <a:ea typeface="DM Sans"/>
                <a:cs typeface="DM Sans"/>
                <a:sym typeface="DM Sans"/>
              </a:rPr>
              <a:t>Express</a:t>
            </a:r>
            <a:r>
              <a:rPr lang="es" sz="1350">
                <a:latin typeface="DM Sans"/>
                <a:ea typeface="DM Sans"/>
                <a:cs typeface="DM Sans"/>
                <a:sym typeface="DM Sans"/>
              </a:rPr>
              <a:t>, y está pensado principalmente para construir aplicaciones monolíticas y microservicios.</a:t>
            </a:r>
            <a:endParaRPr sz="1350">
              <a:latin typeface="DM Sans"/>
              <a:ea typeface="DM Sans"/>
              <a:cs typeface="DM Sans"/>
              <a:sym typeface="DM Sans"/>
            </a:endParaRPr>
          </a:p>
        </p:txBody>
      </p:sp>
      <p:pic>
        <p:nvPicPr>
          <p:cNvPr id="415" name="Google Shape;415;p99"/>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00"/>
          <p:cNvSpPr txBox="1"/>
          <p:nvPr/>
        </p:nvSpPr>
        <p:spPr>
          <a:xfrm>
            <a:off x="475500" y="468300"/>
            <a:ext cx="6676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Instalación y primer proyecto</a:t>
            </a:r>
            <a:endParaRPr sz="4000" b="1">
              <a:solidFill>
                <a:schemeClr val="dk1"/>
              </a:solidFill>
              <a:latin typeface="DM Sans"/>
              <a:ea typeface="DM Sans"/>
              <a:cs typeface="DM Sans"/>
              <a:sym typeface="DM Sans"/>
            </a:endParaRPr>
          </a:p>
        </p:txBody>
      </p:sp>
      <p:sp>
        <p:nvSpPr>
          <p:cNvPr id="421" name="Google Shape;421;p100"/>
          <p:cNvSpPr txBox="1"/>
          <p:nvPr/>
        </p:nvSpPr>
        <p:spPr>
          <a:xfrm>
            <a:off x="474075" y="1763050"/>
            <a:ext cx="87228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Esta vez no utilizaremos esta implementación dentro de express, por lo tanto, haremos una instalación global a partir del comando: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Luego, para poder crear un nuevo proyecto, ejecutamos: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Nest nos preguntará qué package manager queremos utilizar, manejaremos el habitual: npm </a:t>
            </a:r>
            <a:endParaRPr sz="1350">
              <a:latin typeface="DM Sans"/>
              <a:ea typeface="DM Sans"/>
              <a:cs typeface="DM Sans"/>
              <a:sym typeface="DM Sans"/>
            </a:endParaRPr>
          </a:p>
        </p:txBody>
      </p:sp>
      <p:pic>
        <p:nvPicPr>
          <p:cNvPr id="422" name="Google Shape;422;p100"/>
          <p:cNvPicPr preferRelativeResize="0"/>
          <p:nvPr/>
        </p:nvPicPr>
        <p:blipFill>
          <a:blip r:embed="rId3">
            <a:alphaModFix/>
          </a:blip>
          <a:stretch>
            <a:fillRect/>
          </a:stretch>
        </p:blipFill>
        <p:spPr>
          <a:xfrm>
            <a:off x="2765925" y="2271313"/>
            <a:ext cx="1549800" cy="307975"/>
          </a:xfrm>
          <a:prstGeom prst="rect">
            <a:avLst/>
          </a:prstGeom>
          <a:noFill/>
          <a:ln>
            <a:noFill/>
          </a:ln>
        </p:spPr>
      </p:pic>
      <p:pic>
        <p:nvPicPr>
          <p:cNvPr id="423" name="Google Shape;423;p100"/>
          <p:cNvPicPr preferRelativeResize="0"/>
          <p:nvPr/>
        </p:nvPicPr>
        <p:blipFill>
          <a:blip r:embed="rId4">
            <a:alphaModFix/>
          </a:blip>
          <a:stretch>
            <a:fillRect/>
          </a:stretch>
        </p:blipFill>
        <p:spPr>
          <a:xfrm>
            <a:off x="2033750" y="3924450"/>
            <a:ext cx="3939525" cy="662556"/>
          </a:xfrm>
          <a:prstGeom prst="rect">
            <a:avLst/>
          </a:prstGeom>
          <a:noFill/>
          <a:ln>
            <a:noFill/>
          </a:ln>
        </p:spPr>
      </p:pic>
      <p:pic>
        <p:nvPicPr>
          <p:cNvPr id="424" name="Google Shape;424;p100"/>
          <p:cNvPicPr preferRelativeResize="0"/>
          <p:nvPr/>
        </p:nvPicPr>
        <p:blipFill>
          <a:blip r:embed="rId5">
            <a:alphaModFix/>
          </a:blip>
          <a:stretch>
            <a:fillRect/>
          </a:stretch>
        </p:blipFill>
        <p:spPr>
          <a:xfrm>
            <a:off x="4569312" y="2989950"/>
            <a:ext cx="1971675" cy="323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3"/>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3"/>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272" name="Google Shape;272;p83"/>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273" name="Google Shape;273;p83"/>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0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Entendiendo la estructura del proyecto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02"/>
          <p:cNvSpPr txBox="1"/>
          <p:nvPr/>
        </p:nvSpPr>
        <p:spPr>
          <a:xfrm>
            <a:off x="515900" y="379700"/>
            <a:ext cx="603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generó Nestjs?</a:t>
            </a:r>
            <a:endParaRPr sz="4000" b="1">
              <a:solidFill>
                <a:schemeClr val="dk1"/>
              </a:solidFill>
              <a:latin typeface="DM Sans"/>
              <a:ea typeface="DM Sans"/>
              <a:cs typeface="DM Sans"/>
              <a:sym typeface="DM Sans"/>
            </a:endParaRPr>
          </a:p>
        </p:txBody>
      </p:sp>
      <p:pic>
        <p:nvPicPr>
          <p:cNvPr id="435" name="Google Shape;435;p102"/>
          <p:cNvPicPr preferRelativeResize="0"/>
          <p:nvPr/>
        </p:nvPicPr>
        <p:blipFill>
          <a:blip r:embed="rId3">
            <a:alphaModFix/>
          </a:blip>
          <a:stretch>
            <a:fillRect/>
          </a:stretch>
        </p:blipFill>
        <p:spPr>
          <a:xfrm>
            <a:off x="5877000" y="1431150"/>
            <a:ext cx="2076450" cy="2819400"/>
          </a:xfrm>
          <a:prstGeom prst="rect">
            <a:avLst/>
          </a:prstGeom>
          <a:noFill/>
          <a:ln>
            <a:noFill/>
          </a:ln>
        </p:spPr>
      </p:pic>
      <p:sp>
        <p:nvSpPr>
          <p:cNvPr id="436" name="Google Shape;436;p102"/>
          <p:cNvSpPr txBox="1"/>
          <p:nvPr/>
        </p:nvSpPr>
        <p:spPr>
          <a:xfrm>
            <a:off x="475500" y="2209800"/>
            <a:ext cx="404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Comencemos entendiendo la estructura de los archivos externos a nuestra carpeta principal  </a:t>
            </a:r>
            <a:r>
              <a:rPr lang="es" b="1">
                <a:latin typeface="DM Sans"/>
                <a:ea typeface="DM Sans"/>
                <a:cs typeface="DM Sans"/>
                <a:sym typeface="DM Sans"/>
              </a:rPr>
              <a:t>src</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3"/>
          <p:cNvSpPr txBox="1"/>
          <p:nvPr/>
        </p:nvSpPr>
        <p:spPr>
          <a:xfrm>
            <a:off x="475500" y="468300"/>
            <a:ext cx="6032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generó Nestjs? : ESLint</a:t>
            </a:r>
            <a:endParaRPr sz="4000" b="1">
              <a:solidFill>
                <a:schemeClr val="dk1"/>
              </a:solidFill>
              <a:latin typeface="DM Sans"/>
              <a:ea typeface="DM Sans"/>
              <a:cs typeface="DM Sans"/>
              <a:sym typeface="DM Sans"/>
            </a:endParaRPr>
          </a:p>
        </p:txBody>
      </p:sp>
      <p:sp>
        <p:nvSpPr>
          <p:cNvPr id="442" name="Google Shape;442;p103"/>
          <p:cNvSpPr txBox="1"/>
          <p:nvPr/>
        </p:nvSpPr>
        <p:spPr>
          <a:xfrm>
            <a:off x="475500" y="1753200"/>
            <a:ext cx="42120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Primero está </a:t>
            </a:r>
            <a:r>
              <a:rPr lang="es" sz="1350" b="1">
                <a:latin typeface="DM Sans"/>
                <a:ea typeface="DM Sans"/>
                <a:cs typeface="DM Sans"/>
                <a:sym typeface="DM Sans"/>
              </a:rPr>
              <a:t>ESLint</a:t>
            </a:r>
            <a:r>
              <a:rPr lang="es" sz="1350">
                <a:latin typeface="DM Sans"/>
                <a:ea typeface="DM Sans"/>
                <a:cs typeface="DM Sans"/>
                <a:sym typeface="DM Sans"/>
              </a:rPr>
              <a:t>: el archivo que nos permitirá definir un conjunto de reglas para poder armar una guía de las prácticas de desarrollo que queremos que se cumplan.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Nota que estas reglas aparecen apagadas para no interferir “por defecto” con nuestro desarrollo.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Si quieres aprender a configurar tus propias reglas de desarrollo, puedes revisar la página oficial de ESLint </a:t>
            </a:r>
            <a:r>
              <a:rPr lang="es" sz="1350" u="sng">
                <a:solidFill>
                  <a:schemeClr val="hlink"/>
                </a:solidFill>
                <a:latin typeface="DM Sans"/>
                <a:ea typeface="DM Sans"/>
                <a:cs typeface="DM Sans"/>
                <a:sym typeface="DM Sans"/>
                <a:hlinkClick r:id="rId3"/>
              </a:rPr>
              <a:t>aquí </a:t>
            </a:r>
            <a:endParaRPr sz="1350">
              <a:latin typeface="DM Sans"/>
              <a:ea typeface="DM Sans"/>
              <a:cs typeface="DM Sans"/>
              <a:sym typeface="DM Sans"/>
            </a:endParaRPr>
          </a:p>
        </p:txBody>
      </p:sp>
      <p:pic>
        <p:nvPicPr>
          <p:cNvPr id="443" name="Google Shape;443;p103"/>
          <p:cNvPicPr preferRelativeResize="0"/>
          <p:nvPr/>
        </p:nvPicPr>
        <p:blipFill>
          <a:blip r:embed="rId4">
            <a:alphaModFix/>
          </a:blip>
          <a:stretch>
            <a:fillRect/>
          </a:stretch>
        </p:blipFill>
        <p:spPr>
          <a:xfrm>
            <a:off x="4761850" y="1600800"/>
            <a:ext cx="3906649" cy="2656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04"/>
          <p:cNvSpPr txBox="1"/>
          <p:nvPr/>
        </p:nvSpPr>
        <p:spPr>
          <a:xfrm>
            <a:off x="475500" y="468300"/>
            <a:ext cx="6032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generó Nestjs? : Prettier</a:t>
            </a:r>
            <a:endParaRPr sz="4000" b="1">
              <a:solidFill>
                <a:schemeClr val="dk1"/>
              </a:solidFill>
              <a:latin typeface="DM Sans"/>
              <a:ea typeface="DM Sans"/>
              <a:cs typeface="DM Sans"/>
              <a:sym typeface="DM Sans"/>
            </a:endParaRPr>
          </a:p>
        </p:txBody>
      </p:sp>
      <p:sp>
        <p:nvSpPr>
          <p:cNvPr id="449" name="Google Shape;449;p104"/>
          <p:cNvSpPr txBox="1"/>
          <p:nvPr/>
        </p:nvSpPr>
        <p:spPr>
          <a:xfrm>
            <a:off x="475500" y="1863400"/>
            <a:ext cx="44385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Luego tenemos </a:t>
            </a:r>
            <a:r>
              <a:rPr lang="es" sz="1350" b="1">
                <a:latin typeface="DM Sans"/>
                <a:ea typeface="DM Sans"/>
                <a:cs typeface="DM Sans"/>
                <a:sym typeface="DM Sans"/>
              </a:rPr>
              <a:t>Prettier</a:t>
            </a:r>
            <a:r>
              <a:rPr lang="es" sz="1350">
                <a:latin typeface="DM Sans"/>
                <a:ea typeface="DM Sans"/>
                <a:cs typeface="DM Sans"/>
                <a:sym typeface="DM Sans"/>
              </a:rPr>
              <a:t>, el cual nos permitirá definir unas reglas de estilo para el proyecto, nota que vienen activadas las singleQuotes y se colocará automáticamente la trailingComma.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Si quieres aprender a definir tus propias reglas de estilos, puedes investigarlo en el sitio oficial de Prettier </a:t>
            </a:r>
            <a:r>
              <a:rPr lang="es" sz="1350" u="sng">
                <a:solidFill>
                  <a:schemeClr val="hlink"/>
                </a:solidFill>
                <a:latin typeface="DM Sans"/>
                <a:ea typeface="DM Sans"/>
                <a:cs typeface="DM Sans"/>
                <a:sym typeface="DM Sans"/>
                <a:hlinkClick r:id="rId3"/>
              </a:rPr>
              <a:t>aquí</a:t>
            </a:r>
            <a:endParaRPr sz="1350">
              <a:latin typeface="DM Sans"/>
              <a:ea typeface="DM Sans"/>
              <a:cs typeface="DM Sans"/>
              <a:sym typeface="DM Sans"/>
            </a:endParaRPr>
          </a:p>
        </p:txBody>
      </p:sp>
      <p:pic>
        <p:nvPicPr>
          <p:cNvPr id="450" name="Google Shape;450;p104"/>
          <p:cNvPicPr preferRelativeResize="0"/>
          <p:nvPr/>
        </p:nvPicPr>
        <p:blipFill>
          <a:blip r:embed="rId4">
            <a:alphaModFix/>
          </a:blip>
          <a:stretch>
            <a:fillRect/>
          </a:stretch>
        </p:blipFill>
        <p:spPr>
          <a:xfrm>
            <a:off x="4914001" y="1434375"/>
            <a:ext cx="3754500" cy="3197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05"/>
          <p:cNvSpPr txBox="1"/>
          <p:nvPr/>
        </p:nvSpPr>
        <p:spPr>
          <a:xfrm>
            <a:off x="475500" y="468300"/>
            <a:ext cx="6445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generó Nestjs? : nest-cli.json</a:t>
            </a:r>
            <a:endParaRPr sz="4000" b="1">
              <a:solidFill>
                <a:schemeClr val="dk1"/>
              </a:solidFill>
              <a:latin typeface="DM Sans"/>
              <a:ea typeface="DM Sans"/>
              <a:cs typeface="DM Sans"/>
              <a:sym typeface="DM Sans"/>
            </a:endParaRPr>
          </a:p>
        </p:txBody>
      </p:sp>
      <p:sp>
        <p:nvSpPr>
          <p:cNvPr id="456" name="Google Shape;456;p105"/>
          <p:cNvSpPr txBox="1"/>
          <p:nvPr/>
        </p:nvSpPr>
        <p:spPr>
          <a:xfrm>
            <a:off x="460825" y="1739175"/>
            <a:ext cx="4047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Este archivo nos permite tener contempladas múltiples configuraciones, una de éstas es para poder generar un </a:t>
            </a:r>
            <a:r>
              <a:rPr lang="es" sz="1350" i="1">
                <a:latin typeface="DM Sans"/>
                <a:ea typeface="DM Sans"/>
                <a:cs typeface="DM Sans"/>
                <a:sym typeface="DM Sans"/>
              </a:rPr>
              <a:t>dist</a:t>
            </a:r>
            <a:r>
              <a:rPr lang="es" sz="1350">
                <a:latin typeface="DM Sans"/>
                <a:ea typeface="DM Sans"/>
                <a:cs typeface="DM Sans"/>
                <a:sym typeface="DM Sans"/>
              </a:rPr>
              <a:t> final.</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 ejemplo de una configuración diferente es:</a:t>
            </a:r>
            <a:br>
              <a:rPr lang="es" sz="1350">
                <a:latin typeface="DM Sans"/>
                <a:ea typeface="DM Sans"/>
                <a:cs typeface="DM Sans"/>
                <a:sym typeface="DM Sans"/>
              </a:rPr>
            </a:b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457" name="Google Shape;457;p105"/>
          <p:cNvPicPr preferRelativeResize="0"/>
          <p:nvPr/>
        </p:nvPicPr>
        <p:blipFill rotWithShape="1">
          <a:blip r:embed="rId3">
            <a:alphaModFix/>
          </a:blip>
          <a:srcRect r="1768" b="6576"/>
          <a:stretch/>
        </p:blipFill>
        <p:spPr>
          <a:xfrm>
            <a:off x="4436125" y="1761300"/>
            <a:ext cx="4173651" cy="2520800"/>
          </a:xfrm>
          <a:prstGeom prst="rect">
            <a:avLst/>
          </a:prstGeom>
          <a:noFill/>
          <a:ln>
            <a:noFill/>
          </a:ln>
        </p:spPr>
      </p:pic>
      <p:pic>
        <p:nvPicPr>
          <p:cNvPr id="458" name="Google Shape;458;p105"/>
          <p:cNvPicPr preferRelativeResize="0"/>
          <p:nvPr/>
        </p:nvPicPr>
        <p:blipFill>
          <a:blip r:embed="rId4">
            <a:alphaModFix/>
          </a:blip>
          <a:stretch>
            <a:fillRect/>
          </a:stretch>
        </p:blipFill>
        <p:spPr>
          <a:xfrm>
            <a:off x="522175" y="2923125"/>
            <a:ext cx="3314700" cy="200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06"/>
          <p:cNvSpPr txBox="1"/>
          <p:nvPr/>
        </p:nvSpPr>
        <p:spPr>
          <a:xfrm>
            <a:off x="475500" y="468300"/>
            <a:ext cx="6445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generó Nestjs? : tsconfig.json</a:t>
            </a:r>
            <a:endParaRPr sz="4000" b="1">
              <a:solidFill>
                <a:schemeClr val="dk1"/>
              </a:solidFill>
              <a:latin typeface="DM Sans"/>
              <a:ea typeface="DM Sans"/>
              <a:cs typeface="DM Sans"/>
              <a:sym typeface="DM Sans"/>
            </a:endParaRPr>
          </a:p>
        </p:txBody>
      </p:sp>
      <p:sp>
        <p:nvSpPr>
          <p:cNvPr id="464" name="Google Shape;464;p106"/>
          <p:cNvSpPr txBox="1"/>
          <p:nvPr/>
        </p:nvSpPr>
        <p:spPr>
          <a:xfrm>
            <a:off x="475500" y="1956175"/>
            <a:ext cx="4047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caso de que trabajemos con Typescript, genera también un archivo para poder configurar la transpilación hacia el JavaScript final.</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Recuerda que Typescript es un </a:t>
            </a:r>
            <a:r>
              <a:rPr lang="es" sz="1350" b="1">
                <a:latin typeface="DM Sans"/>
                <a:ea typeface="DM Sans"/>
                <a:cs typeface="DM Sans"/>
                <a:sym typeface="DM Sans"/>
              </a:rPr>
              <a:t>superSet de Javascript</a:t>
            </a:r>
            <a:r>
              <a:rPr lang="es" sz="1350">
                <a:latin typeface="DM Sans"/>
                <a:ea typeface="DM Sans"/>
                <a:cs typeface="DM Sans"/>
                <a:sym typeface="DM Sans"/>
              </a:rPr>
              <a:t>, puedes profundizar sobre este lenguaje y su sintaxis </a:t>
            </a:r>
            <a:r>
              <a:rPr lang="es" sz="1350" u="sng">
                <a:solidFill>
                  <a:schemeClr val="hlink"/>
                </a:solidFill>
                <a:latin typeface="DM Sans"/>
                <a:ea typeface="DM Sans"/>
                <a:cs typeface="DM Sans"/>
                <a:sym typeface="DM Sans"/>
                <a:hlinkClick r:id="rId3"/>
              </a:rPr>
              <a:t>aquí</a:t>
            </a:r>
            <a:r>
              <a:rPr lang="es" sz="1350">
                <a:latin typeface="DM Sans"/>
                <a:ea typeface="DM Sans"/>
                <a:cs typeface="DM Sans"/>
                <a:sym typeface="DM Sans"/>
              </a:rPr>
              <a:t>.</a:t>
            </a:r>
            <a:endParaRPr sz="1350">
              <a:latin typeface="DM Sans"/>
              <a:ea typeface="DM Sans"/>
              <a:cs typeface="DM Sans"/>
              <a:sym typeface="DM Sans"/>
            </a:endParaRPr>
          </a:p>
        </p:txBody>
      </p:sp>
      <p:pic>
        <p:nvPicPr>
          <p:cNvPr id="465" name="Google Shape;465;p106"/>
          <p:cNvPicPr preferRelativeResize="0"/>
          <p:nvPr/>
        </p:nvPicPr>
        <p:blipFill>
          <a:blip r:embed="rId4">
            <a:alphaModFix/>
          </a:blip>
          <a:stretch>
            <a:fillRect/>
          </a:stretch>
        </p:blipFill>
        <p:spPr>
          <a:xfrm>
            <a:off x="4621500" y="1395423"/>
            <a:ext cx="4047000" cy="29685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07"/>
          <p:cNvSpPr txBox="1"/>
          <p:nvPr/>
        </p:nvSpPr>
        <p:spPr>
          <a:xfrm>
            <a:off x="501450" y="3301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¡Importante!</a:t>
            </a:r>
            <a:endParaRPr sz="4000" b="1" i="0" u="none" strike="noStrike" cap="none">
              <a:solidFill>
                <a:srgbClr val="EAFF6A"/>
              </a:solidFill>
              <a:latin typeface="DM Sans"/>
              <a:ea typeface="DM Sans"/>
              <a:cs typeface="DM Sans"/>
              <a:sym typeface="DM Sans"/>
            </a:endParaRPr>
          </a:p>
        </p:txBody>
      </p:sp>
      <p:sp>
        <p:nvSpPr>
          <p:cNvPr id="471" name="Google Shape;471;p10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Al ser un superset de JavaScript, Typescript te permitirá trabajar con las mismas sintaxis y operaciones, de manera que el uso de este nuevo lenguaje es bastante intuitivo. Si no lo conocías, </a:t>
            </a:r>
            <a:r>
              <a:rPr lang="es" sz="2500" b="1" i="0" u="none" strike="noStrike" cap="none">
                <a:solidFill>
                  <a:schemeClr val="lt1"/>
                </a:solidFill>
                <a:latin typeface="DM Sans"/>
                <a:ea typeface="DM Sans"/>
                <a:cs typeface="DM Sans"/>
                <a:sym typeface="DM Sans"/>
              </a:rPr>
              <a:t> </a:t>
            </a:r>
            <a:r>
              <a:rPr lang="es" sz="2500" b="1">
                <a:solidFill>
                  <a:srgbClr val="EAFF6A"/>
                </a:solidFill>
                <a:latin typeface="DM Sans"/>
                <a:ea typeface="DM Sans"/>
                <a:cs typeface="DM Sans"/>
                <a:sym typeface="DM Sans"/>
              </a:rPr>
              <a:t>te recomendamos que comiences a aprenderlo en paralelo.</a:t>
            </a:r>
            <a:endParaRPr sz="2500" b="1"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08"/>
          <p:cNvSpPr txBox="1"/>
          <p:nvPr/>
        </p:nvSpPr>
        <p:spPr>
          <a:xfrm>
            <a:off x="475500" y="397025"/>
            <a:ext cx="64452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Una última cosa…</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¡Vamos a echar a andar el proyecto!</a:t>
            </a:r>
            <a:endParaRPr sz="4000" b="1">
              <a:solidFill>
                <a:schemeClr val="dk1"/>
              </a:solidFill>
              <a:latin typeface="DM Sans"/>
              <a:ea typeface="DM Sans"/>
              <a:cs typeface="DM Sans"/>
              <a:sym typeface="DM Sans"/>
            </a:endParaRPr>
          </a:p>
        </p:txBody>
      </p:sp>
      <p:sp>
        <p:nvSpPr>
          <p:cNvPr id="477" name="Google Shape;477;p108"/>
          <p:cNvSpPr txBox="1"/>
          <p:nvPr/>
        </p:nvSpPr>
        <p:spPr>
          <a:xfrm>
            <a:off x="613225" y="2120175"/>
            <a:ext cx="56334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Una vez que terminamos el tour por los archivos externos a la carpeta </a:t>
            </a:r>
            <a:r>
              <a:rPr lang="es" b="1">
                <a:latin typeface="DM Sans"/>
                <a:ea typeface="DM Sans"/>
                <a:cs typeface="DM Sans"/>
                <a:sym typeface="DM Sans"/>
              </a:rPr>
              <a:t>src</a:t>
            </a:r>
            <a:r>
              <a:rPr lang="es">
                <a:latin typeface="DM Sans"/>
                <a:ea typeface="DM Sans"/>
                <a:cs typeface="DM Sans"/>
                <a:sym typeface="DM Sans"/>
              </a:rPr>
              <a:t>, vamos a levantar el servidor con el típico comando</a:t>
            </a:r>
            <a:endParaRPr>
              <a:latin typeface="DM Sans"/>
              <a:ea typeface="DM Sans"/>
              <a:cs typeface="DM Sans"/>
              <a:sym typeface="DM Sans"/>
            </a:endParaRPr>
          </a:p>
          <a:p>
            <a:pPr marL="0" lvl="0" indent="0" algn="l" rtl="0">
              <a:spcBef>
                <a:spcPts val="0"/>
              </a:spcBef>
              <a:spcAft>
                <a:spcPts val="0"/>
              </a:spcAft>
              <a:buNone/>
            </a:pPr>
            <a:r>
              <a:rPr lang="es" b="1" i="1">
                <a:latin typeface="DM Sans"/>
                <a:ea typeface="DM Sans"/>
                <a:cs typeface="DM Sans"/>
                <a:sym typeface="DM Sans"/>
              </a:rPr>
              <a:t>npm start</a:t>
            </a:r>
            <a:r>
              <a:rPr lang="es">
                <a:latin typeface="DM Sans"/>
                <a:ea typeface="DM Sans"/>
                <a:cs typeface="DM Sans"/>
                <a:sym typeface="DM Sans"/>
              </a:rPr>
              <a:t>.</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Este buscará el script en package.json y ejecutará el comando:</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Tendremos entonces nuestro aplicativo escuchando en el puerto 3000</a:t>
            </a:r>
            <a:endParaRPr>
              <a:latin typeface="DM Sans"/>
              <a:ea typeface="DM Sans"/>
              <a:cs typeface="DM Sans"/>
              <a:sym typeface="DM Sans"/>
            </a:endParaRPr>
          </a:p>
        </p:txBody>
      </p:sp>
      <p:pic>
        <p:nvPicPr>
          <p:cNvPr id="478" name="Google Shape;478;p108"/>
          <p:cNvPicPr preferRelativeResize="0"/>
          <p:nvPr/>
        </p:nvPicPr>
        <p:blipFill>
          <a:blip r:embed="rId3">
            <a:alphaModFix/>
          </a:blip>
          <a:stretch>
            <a:fillRect/>
          </a:stretch>
        </p:blipFill>
        <p:spPr>
          <a:xfrm>
            <a:off x="1571125" y="3400900"/>
            <a:ext cx="3442275" cy="495800"/>
          </a:xfrm>
          <a:prstGeom prst="rect">
            <a:avLst/>
          </a:prstGeom>
          <a:noFill/>
          <a:ln>
            <a:noFill/>
          </a:ln>
        </p:spPr>
      </p:pic>
      <p:pic>
        <p:nvPicPr>
          <p:cNvPr id="479" name="Google Shape;479;p108"/>
          <p:cNvPicPr preferRelativeResize="0"/>
          <p:nvPr/>
        </p:nvPicPr>
        <p:blipFill>
          <a:blip r:embed="rId4">
            <a:alphaModFix/>
          </a:blip>
          <a:stretch>
            <a:fillRect/>
          </a:stretch>
        </p:blipFill>
        <p:spPr>
          <a:xfrm>
            <a:off x="6077500" y="2398500"/>
            <a:ext cx="2591000" cy="88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09"/>
          <p:cNvSpPr txBox="1"/>
          <p:nvPr/>
        </p:nvSpPr>
        <p:spPr>
          <a:xfrm>
            <a:off x="1391238" y="1382350"/>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Componentes principales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de Nestjs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110"/>
          <p:cNvSpPr txBox="1"/>
          <p:nvPr/>
        </p:nvSpPr>
        <p:spPr>
          <a:xfrm>
            <a:off x="475500" y="468300"/>
            <a:ext cx="6142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Componentes generales de la arquitectura Nestjs</a:t>
            </a:r>
            <a:endParaRPr sz="4000" b="1">
              <a:solidFill>
                <a:schemeClr val="dk1"/>
              </a:solidFill>
              <a:latin typeface="DM Sans"/>
              <a:ea typeface="DM Sans"/>
              <a:cs typeface="DM Sans"/>
              <a:sym typeface="DM Sans"/>
            </a:endParaRPr>
          </a:p>
        </p:txBody>
      </p:sp>
      <p:sp>
        <p:nvSpPr>
          <p:cNvPr id="490" name="Google Shape;490;p110"/>
          <p:cNvSpPr txBox="1"/>
          <p:nvPr/>
        </p:nvSpPr>
        <p:spPr>
          <a:xfrm>
            <a:off x="475500" y="2247300"/>
            <a:ext cx="4900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Esta vez vamos a abrir la carpeta src y vamos a revisar qué ha generado.</a:t>
            </a: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Podemos separarlo en 5 elementos principales: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es">
                <a:latin typeface="DM Sans"/>
                <a:ea typeface="DM Sans"/>
                <a:cs typeface="DM Sans"/>
                <a:sym typeface="DM Sans"/>
              </a:rPr>
              <a:t>spec</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es">
                <a:latin typeface="DM Sans"/>
                <a:ea typeface="DM Sans"/>
                <a:cs typeface="DM Sans"/>
                <a:sym typeface="DM Sans"/>
              </a:rPr>
              <a:t>controller</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es">
                <a:latin typeface="DM Sans"/>
                <a:ea typeface="DM Sans"/>
                <a:cs typeface="DM Sans"/>
                <a:sym typeface="DM Sans"/>
              </a:rPr>
              <a:t>module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es">
                <a:latin typeface="DM Sans"/>
                <a:ea typeface="DM Sans"/>
                <a:cs typeface="DM Sans"/>
                <a:sym typeface="DM Sans"/>
              </a:rPr>
              <a:t>service</a:t>
            </a:r>
            <a:endParaRPr>
              <a:latin typeface="DM Sans"/>
              <a:ea typeface="DM Sans"/>
              <a:cs typeface="DM Sans"/>
              <a:sym typeface="DM Sans"/>
            </a:endParaRPr>
          </a:p>
          <a:p>
            <a:pPr marL="457200" lvl="0" indent="-317500" algn="l" rtl="0">
              <a:spcBef>
                <a:spcPts val="0"/>
              </a:spcBef>
              <a:spcAft>
                <a:spcPts val="0"/>
              </a:spcAft>
              <a:buSzPts val="1400"/>
              <a:buFont typeface="DM Sans"/>
              <a:buChar char="✓"/>
            </a:pPr>
            <a:r>
              <a:rPr lang="es">
                <a:latin typeface="DM Sans"/>
                <a:ea typeface="DM Sans"/>
                <a:cs typeface="DM Sans"/>
                <a:sym typeface="DM Sans"/>
              </a:rPr>
              <a:t>main</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491" name="Google Shape;491;p110"/>
          <p:cNvPicPr preferRelativeResize="0"/>
          <p:nvPr/>
        </p:nvPicPr>
        <p:blipFill>
          <a:blip r:embed="rId3">
            <a:alphaModFix/>
          </a:blip>
          <a:stretch>
            <a:fillRect/>
          </a:stretch>
        </p:blipFill>
        <p:spPr>
          <a:xfrm>
            <a:off x="5693575" y="2459850"/>
            <a:ext cx="2974925" cy="212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84"/>
          <p:cNvSpPr txBox="1"/>
          <p:nvPr/>
        </p:nvSpPr>
        <p:spPr>
          <a:xfrm>
            <a:off x="1143150" y="2151650"/>
            <a:ext cx="6857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Frameworks de desarrollo: Nest js I &amp; II</a:t>
            </a:r>
            <a:endParaRPr sz="4000" b="1">
              <a:solidFill>
                <a:srgbClr val="EAFF6A"/>
              </a:solidFill>
              <a:latin typeface="DM Sans"/>
              <a:ea typeface="DM Sans"/>
              <a:cs typeface="DM Sans"/>
              <a:sym typeface="DM Sans"/>
            </a:endParaRPr>
          </a:p>
        </p:txBody>
      </p:sp>
      <p:sp>
        <p:nvSpPr>
          <p:cNvPr id="279" name="Google Shape;279;p84"/>
          <p:cNvSpPr txBox="1"/>
          <p:nvPr/>
        </p:nvSpPr>
        <p:spPr>
          <a:xfrm>
            <a:off x="1461300" y="153810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22. </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11"/>
          <p:cNvSpPr txBox="1"/>
          <p:nvPr/>
        </p:nvSpPr>
        <p:spPr>
          <a:xfrm>
            <a:off x="475500" y="-143550"/>
            <a:ext cx="6445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ANALIZANDO LA CARPETA src:</a:t>
            </a:r>
            <a:r>
              <a:rPr lang="es" sz="4000">
                <a:solidFill>
                  <a:schemeClr val="dk1"/>
                </a:solidFill>
                <a:latin typeface="DM Sans"/>
                <a:ea typeface="DM Sans"/>
                <a:cs typeface="DM Sans"/>
                <a:sym typeface="DM Sans"/>
              </a:rPr>
              <a:t> </a:t>
            </a:r>
            <a:endParaRPr sz="4000">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main</a:t>
            </a:r>
            <a:endParaRPr sz="4000" b="1">
              <a:solidFill>
                <a:schemeClr val="dk1"/>
              </a:solidFill>
              <a:latin typeface="DM Sans"/>
              <a:ea typeface="DM Sans"/>
              <a:cs typeface="DM Sans"/>
              <a:sym typeface="DM Sans"/>
            </a:endParaRPr>
          </a:p>
        </p:txBody>
      </p:sp>
      <p:sp>
        <p:nvSpPr>
          <p:cNvPr id="497" name="Google Shape;497;p111"/>
          <p:cNvSpPr txBox="1"/>
          <p:nvPr/>
        </p:nvSpPr>
        <p:spPr>
          <a:xfrm>
            <a:off x="475500" y="1286500"/>
            <a:ext cx="44040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Está el corazón de nuestro aplicativo.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Nota que e</a:t>
            </a:r>
            <a:r>
              <a:rPr lang="es" sz="1350" b="1">
                <a:latin typeface="DM Sans"/>
                <a:ea typeface="DM Sans"/>
                <a:cs typeface="DM Sans"/>
                <a:sym typeface="DM Sans"/>
              </a:rPr>
              <a:t>l método NestFactory crea el módulo principal a partir de un módulo</a:t>
            </a:r>
            <a:r>
              <a:rPr lang="es" sz="1350">
                <a:latin typeface="DM Sans"/>
                <a:ea typeface="DM Sans"/>
                <a:cs typeface="DM Sans"/>
                <a:sym typeface="DM Sans"/>
              </a:rPr>
              <a:t>. Este contendrá entonces las funcionalidades principales de nuestro aplicativo.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servidor además escucha en el puerto 3000. ¡Ahí se aloja actualmente nuestro “Hello World!”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Ahora, el motor principal es bastante fácil de entender, es prácticamente nuestro </a:t>
            </a:r>
            <a:r>
              <a:rPr lang="es" sz="1350" b="1">
                <a:latin typeface="DM Sans"/>
                <a:ea typeface="DM Sans"/>
                <a:cs typeface="DM Sans"/>
                <a:sym typeface="DM Sans"/>
              </a:rPr>
              <a:t>app.js</a:t>
            </a:r>
            <a:r>
              <a:rPr lang="es" sz="1350">
                <a:latin typeface="DM Sans"/>
                <a:ea typeface="DM Sans"/>
                <a:cs typeface="DM Sans"/>
                <a:sym typeface="DM Sans"/>
              </a:rPr>
              <a:t> habitual, ¿pero qué es eso de crear un módulo?</a:t>
            </a:r>
            <a:endParaRPr sz="1350">
              <a:latin typeface="DM Sans"/>
              <a:ea typeface="DM Sans"/>
              <a:cs typeface="DM Sans"/>
              <a:sym typeface="DM Sans"/>
            </a:endParaRPr>
          </a:p>
        </p:txBody>
      </p:sp>
      <p:pic>
        <p:nvPicPr>
          <p:cNvPr id="498" name="Google Shape;498;p111"/>
          <p:cNvPicPr preferRelativeResize="0"/>
          <p:nvPr/>
        </p:nvPicPr>
        <p:blipFill>
          <a:blip r:embed="rId3">
            <a:alphaModFix/>
          </a:blip>
          <a:stretch>
            <a:fillRect/>
          </a:stretch>
        </p:blipFill>
        <p:spPr>
          <a:xfrm>
            <a:off x="4879511" y="1370575"/>
            <a:ext cx="3789014" cy="279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12"/>
          <p:cNvSpPr txBox="1"/>
          <p:nvPr/>
        </p:nvSpPr>
        <p:spPr>
          <a:xfrm>
            <a:off x="475500" y="-228600"/>
            <a:ext cx="6445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1350">
                <a:solidFill>
                  <a:schemeClr val="dk1"/>
                </a:solidFill>
                <a:latin typeface="DM Sans"/>
                <a:ea typeface="DM Sans"/>
                <a:cs typeface="DM Sans"/>
                <a:sym typeface="DM Sans"/>
              </a:rPr>
              <a:t>ANALIZANDO LA CARPETA src:</a:t>
            </a:r>
            <a:r>
              <a:rPr lang="es" sz="4000">
                <a:solidFill>
                  <a:schemeClr val="dk1"/>
                </a:solidFill>
                <a:latin typeface="DM Sans"/>
                <a:ea typeface="DM Sans"/>
                <a:cs typeface="DM Sans"/>
                <a:sym typeface="DM Sans"/>
              </a:rPr>
              <a:t> </a:t>
            </a:r>
            <a:endParaRPr sz="4000">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module</a:t>
            </a:r>
            <a:endParaRPr sz="4000" b="1">
              <a:solidFill>
                <a:schemeClr val="dk1"/>
              </a:solidFill>
              <a:latin typeface="DM Sans"/>
              <a:ea typeface="DM Sans"/>
              <a:cs typeface="DM Sans"/>
              <a:sym typeface="DM Sans"/>
            </a:endParaRPr>
          </a:p>
        </p:txBody>
      </p:sp>
      <p:sp>
        <p:nvSpPr>
          <p:cNvPr id="504" name="Google Shape;504;p112"/>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5" name="Google Shape;505;p112"/>
          <p:cNvSpPr txBox="1"/>
          <p:nvPr/>
        </p:nvSpPr>
        <p:spPr>
          <a:xfrm>
            <a:off x="505625" y="945650"/>
            <a:ext cx="4607100" cy="37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Aquí deja de ser tan familiar el código. ¿Qué es esto que estamos viendo?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Estos </a:t>
            </a:r>
            <a:r>
              <a:rPr lang="es" sz="1350" b="1">
                <a:latin typeface="DM Sans"/>
                <a:ea typeface="DM Sans"/>
                <a:cs typeface="DM Sans"/>
                <a:sym typeface="DM Sans"/>
              </a:rPr>
              <a:t>@</a:t>
            </a:r>
            <a:r>
              <a:rPr lang="es" sz="1350">
                <a:latin typeface="DM Sans"/>
                <a:ea typeface="DM Sans"/>
                <a:cs typeface="DM Sans"/>
                <a:sym typeface="DM Sans"/>
              </a:rPr>
              <a:t> que estás viendo son llamados </a:t>
            </a:r>
            <a:r>
              <a:rPr lang="es" sz="1350" b="1">
                <a:latin typeface="DM Sans"/>
                <a:ea typeface="DM Sans"/>
                <a:cs typeface="DM Sans"/>
                <a:sym typeface="DM Sans"/>
              </a:rPr>
              <a:t>decoradores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decorador es un elemento instaurado en Javascript y Typescript, cuya funcionalidad sigue la lógica del </a:t>
            </a:r>
            <a:r>
              <a:rPr lang="es" sz="1350" b="1">
                <a:latin typeface="DM Sans"/>
                <a:ea typeface="DM Sans"/>
                <a:cs typeface="DM Sans"/>
                <a:sym typeface="DM Sans"/>
              </a:rPr>
              <a:t>patrón de diseño decorador. </a:t>
            </a:r>
            <a:r>
              <a:rPr lang="es" sz="1350">
                <a:latin typeface="DM Sans"/>
                <a:ea typeface="DM Sans"/>
                <a:cs typeface="DM Sans"/>
                <a:sym typeface="DM Sans"/>
              </a:rPr>
              <a:t>¿Y cómo funciona?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Básicamente es una </a:t>
            </a:r>
            <a:r>
              <a:rPr lang="es" sz="1350" b="1">
                <a:latin typeface="DM Sans"/>
                <a:ea typeface="DM Sans"/>
                <a:cs typeface="DM Sans"/>
                <a:sym typeface="DM Sans"/>
              </a:rPr>
              <a:t>herencia</a:t>
            </a:r>
            <a:r>
              <a:rPr lang="es" sz="1350">
                <a:latin typeface="DM Sans"/>
                <a:ea typeface="DM Sans"/>
                <a:cs typeface="DM Sans"/>
                <a:sym typeface="DM Sans"/>
              </a:rPr>
              <a:t>, pero esta vez no es aplicada sólo a clases habituales, sino que también se aplican a funciones.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Entendiendo este concepto, podemos decir que con el decorador @Module, estamos indicando que lo que se encuentra entre paréntesis será tratado como un módulo.</a:t>
            </a:r>
            <a:endParaRPr sz="1350">
              <a:latin typeface="DM Sans"/>
              <a:ea typeface="DM Sans"/>
              <a:cs typeface="DM Sans"/>
              <a:sym typeface="DM Sans"/>
            </a:endParaRPr>
          </a:p>
        </p:txBody>
      </p:sp>
      <p:pic>
        <p:nvPicPr>
          <p:cNvPr id="506" name="Google Shape;506;p112"/>
          <p:cNvPicPr preferRelativeResize="0"/>
          <p:nvPr/>
        </p:nvPicPr>
        <p:blipFill>
          <a:blip r:embed="rId3">
            <a:alphaModFix/>
          </a:blip>
          <a:stretch>
            <a:fillRect/>
          </a:stretch>
        </p:blipFill>
        <p:spPr>
          <a:xfrm>
            <a:off x="5121025" y="1524563"/>
            <a:ext cx="3547475" cy="2688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13"/>
          <p:cNvSpPr txBox="1"/>
          <p:nvPr/>
        </p:nvSpPr>
        <p:spPr>
          <a:xfrm>
            <a:off x="475500" y="468300"/>
            <a:ext cx="6445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¡Más sobre el módulo!</a:t>
            </a:r>
            <a:endParaRPr sz="4000" b="1">
              <a:solidFill>
                <a:schemeClr val="dk1"/>
              </a:solidFill>
              <a:latin typeface="DM Sans"/>
              <a:ea typeface="DM Sans"/>
              <a:cs typeface="DM Sans"/>
              <a:sym typeface="DM Sans"/>
            </a:endParaRPr>
          </a:p>
        </p:txBody>
      </p:sp>
      <p:sp>
        <p:nvSpPr>
          <p:cNvPr id="512" name="Google Shape;512;p113"/>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13" name="Google Shape;513;p113"/>
          <p:cNvSpPr txBox="1"/>
          <p:nvPr/>
        </p:nvSpPr>
        <p:spPr>
          <a:xfrm>
            <a:off x="475500" y="1299300"/>
            <a:ext cx="4572600" cy="330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Además, notamos que hay tres aspectos importantes a analizar:</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dirty="0">
                <a:latin typeface="DM Sans"/>
                <a:ea typeface="DM Sans"/>
                <a:cs typeface="DM Sans"/>
                <a:sym typeface="DM Sans"/>
              </a:rPr>
              <a:t>imports</a:t>
            </a:r>
            <a:r>
              <a:rPr lang="es" sz="1350" dirty="0">
                <a:latin typeface="DM Sans"/>
                <a:ea typeface="DM Sans"/>
                <a:cs typeface="DM Sans"/>
                <a:sym typeface="DM Sans"/>
              </a:rPr>
              <a:t>: Son utilizados para obtener los módulos que requerimos como dependencias.</a:t>
            </a:r>
            <a:endParaRPr sz="1350" dirty="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dirty="0">
                <a:latin typeface="DM Sans"/>
                <a:ea typeface="DM Sans"/>
                <a:cs typeface="DM Sans"/>
                <a:sym typeface="DM Sans"/>
              </a:rPr>
              <a:t>controllers</a:t>
            </a:r>
            <a:r>
              <a:rPr lang="es" sz="1350" dirty="0">
                <a:latin typeface="DM Sans"/>
                <a:ea typeface="DM Sans"/>
                <a:cs typeface="DM Sans"/>
                <a:sym typeface="DM Sans"/>
              </a:rPr>
              <a:t>: Podemos entenderlo como los controladores que ya conocemos dentro del mundo de Express. Éstos consumirán los servicios que viajan desde los providers. La diferencia está en la función que cumple cada uno.</a:t>
            </a:r>
            <a:endParaRPr sz="1350" dirty="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b="1" dirty="0">
                <a:latin typeface="DM Sans"/>
                <a:ea typeface="DM Sans"/>
                <a:cs typeface="DM Sans"/>
                <a:sym typeface="DM Sans"/>
              </a:rPr>
              <a:t>providers</a:t>
            </a:r>
            <a:r>
              <a:rPr lang="es" sz="1350" dirty="0">
                <a:latin typeface="DM Sans"/>
                <a:ea typeface="DM Sans"/>
                <a:cs typeface="DM Sans"/>
                <a:sym typeface="DM Sans"/>
              </a:rPr>
              <a:t>: Contienen la verdadera definición de lo que se declara por los controllers, es decir, contiene las operaciones reales que tienen el funcionamiento interno de la operación.</a:t>
            </a:r>
            <a:endParaRPr sz="1350" dirty="0">
              <a:latin typeface="DM Sans"/>
              <a:ea typeface="DM Sans"/>
              <a:cs typeface="DM Sans"/>
              <a:sym typeface="DM Sans"/>
            </a:endParaRPr>
          </a:p>
        </p:txBody>
      </p:sp>
      <p:pic>
        <p:nvPicPr>
          <p:cNvPr id="514" name="Google Shape;514;p113"/>
          <p:cNvPicPr preferRelativeResize="0"/>
          <p:nvPr/>
        </p:nvPicPr>
        <p:blipFill>
          <a:blip r:embed="rId3">
            <a:alphaModFix/>
          </a:blip>
          <a:stretch>
            <a:fillRect/>
          </a:stretch>
        </p:blipFill>
        <p:spPr>
          <a:xfrm>
            <a:off x="5048075" y="1299300"/>
            <a:ext cx="3620424" cy="2744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114"/>
          <p:cNvSpPr txBox="1"/>
          <p:nvPr/>
        </p:nvSpPr>
        <p:spPr>
          <a:xfrm>
            <a:off x="475500" y="-228600"/>
            <a:ext cx="6445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ANALIZANDO LA CARPETA src:</a:t>
            </a:r>
            <a:r>
              <a:rPr lang="es" sz="4000">
                <a:solidFill>
                  <a:schemeClr val="dk1"/>
                </a:solidFill>
                <a:latin typeface="DM Sans"/>
                <a:ea typeface="DM Sans"/>
                <a:cs typeface="DM Sans"/>
                <a:sym typeface="DM Sans"/>
              </a:rPr>
              <a:t> </a:t>
            </a:r>
            <a:endParaRPr sz="4000">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controller</a:t>
            </a:r>
            <a:endParaRPr sz="4000" b="1">
              <a:solidFill>
                <a:schemeClr val="dk1"/>
              </a:solidFill>
              <a:latin typeface="DM Sans"/>
              <a:ea typeface="DM Sans"/>
              <a:cs typeface="DM Sans"/>
              <a:sym typeface="DM Sans"/>
            </a:endParaRPr>
          </a:p>
        </p:txBody>
      </p:sp>
      <p:sp>
        <p:nvSpPr>
          <p:cNvPr id="520" name="Google Shape;520;p114"/>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1" name="Google Shape;521;p114"/>
          <p:cNvSpPr txBox="1"/>
          <p:nvPr/>
        </p:nvSpPr>
        <p:spPr>
          <a:xfrm>
            <a:off x="505625" y="1250450"/>
            <a:ext cx="4327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Nuevamente nos encontramos múltiples decoradores, sólo recordando, éstos harán que la clase Appcontroller cuente con las funcionalidades del Controller, y que el método getHello funcione como un método Get.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Notemos cómo el método getHello estará ejecutando la implementación del servicio appService. De cierta forma se despreocupa del funcionamiento interno del servicio (como lo hacemos en Express.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return del controller será el equivalente </a:t>
            </a:r>
            <a:r>
              <a:rPr lang="es" sz="1350" b="1">
                <a:latin typeface="DM Sans"/>
                <a:ea typeface="DM Sans"/>
                <a:cs typeface="DM Sans"/>
                <a:sym typeface="DM Sans"/>
              </a:rPr>
              <a:t>a hacer una respuesta al cliente</a:t>
            </a:r>
            <a:r>
              <a:rPr lang="es" sz="1350">
                <a:latin typeface="DM Sans"/>
                <a:ea typeface="DM Sans"/>
                <a:cs typeface="DM Sans"/>
                <a:sym typeface="DM Sans"/>
              </a:rPr>
              <a:t>   (res)</a:t>
            </a:r>
            <a:endParaRPr sz="1350">
              <a:latin typeface="DM Sans"/>
              <a:ea typeface="DM Sans"/>
              <a:cs typeface="DM Sans"/>
              <a:sym typeface="DM Sans"/>
            </a:endParaRPr>
          </a:p>
        </p:txBody>
      </p:sp>
      <p:pic>
        <p:nvPicPr>
          <p:cNvPr id="522" name="Google Shape;522;p114"/>
          <p:cNvPicPr preferRelativeResize="0"/>
          <p:nvPr/>
        </p:nvPicPr>
        <p:blipFill>
          <a:blip r:embed="rId3">
            <a:alphaModFix/>
          </a:blip>
          <a:stretch>
            <a:fillRect/>
          </a:stretch>
        </p:blipFill>
        <p:spPr>
          <a:xfrm>
            <a:off x="4774025" y="1900825"/>
            <a:ext cx="3928275" cy="20793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15"/>
          <p:cNvSpPr txBox="1"/>
          <p:nvPr/>
        </p:nvSpPr>
        <p:spPr>
          <a:xfrm>
            <a:off x="475500" y="-185525"/>
            <a:ext cx="6445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ANALIZANDO LA CARPETA src:</a:t>
            </a:r>
            <a:r>
              <a:rPr lang="es" sz="4000">
                <a:solidFill>
                  <a:schemeClr val="dk1"/>
                </a:solidFill>
                <a:latin typeface="DM Sans"/>
                <a:ea typeface="DM Sans"/>
                <a:cs typeface="DM Sans"/>
                <a:sym typeface="DM Sans"/>
              </a:rPr>
              <a:t> </a:t>
            </a:r>
            <a:endParaRPr sz="4000">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service</a:t>
            </a:r>
            <a:endParaRPr sz="4000" b="1">
              <a:solidFill>
                <a:schemeClr val="dk1"/>
              </a:solidFill>
              <a:latin typeface="DM Sans"/>
              <a:ea typeface="DM Sans"/>
              <a:cs typeface="DM Sans"/>
              <a:sym typeface="DM Sans"/>
            </a:endParaRPr>
          </a:p>
        </p:txBody>
      </p:sp>
      <p:sp>
        <p:nvSpPr>
          <p:cNvPr id="528" name="Google Shape;528;p115"/>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9" name="Google Shape;529;p115"/>
          <p:cNvSpPr txBox="1"/>
          <p:nvPr/>
        </p:nvSpPr>
        <p:spPr>
          <a:xfrm>
            <a:off x="463613" y="1332450"/>
            <a:ext cx="39348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implementaciones de servicios que permitan traer información irán en la parte de service. Éste nos servirá para poder implementar múltiples operaciones y conectar con módulos de acceso a datos, para pasarlos al controlador.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a:t>
            </a:r>
            <a:r>
              <a:rPr lang="es" sz="1350" b="1">
                <a:latin typeface="DM Sans"/>
                <a:ea typeface="DM Sans"/>
                <a:cs typeface="DM Sans"/>
                <a:sym typeface="DM Sans"/>
              </a:rPr>
              <a:t>return</a:t>
            </a:r>
            <a:r>
              <a:rPr lang="es" sz="1350">
                <a:latin typeface="DM Sans"/>
                <a:ea typeface="DM Sans"/>
                <a:cs typeface="DM Sans"/>
                <a:sym typeface="DM Sans"/>
              </a:rPr>
              <a:t> que podemos ver en el método getHello, pasa el dato al controlador para que éste responda al cliente.</a:t>
            </a:r>
            <a:endParaRPr sz="1350">
              <a:latin typeface="DM Sans"/>
              <a:ea typeface="DM Sans"/>
              <a:cs typeface="DM Sans"/>
              <a:sym typeface="DM Sans"/>
            </a:endParaRPr>
          </a:p>
        </p:txBody>
      </p:sp>
      <p:pic>
        <p:nvPicPr>
          <p:cNvPr id="530" name="Google Shape;530;p115"/>
          <p:cNvPicPr preferRelativeResize="0"/>
          <p:nvPr/>
        </p:nvPicPr>
        <p:blipFill>
          <a:blip r:embed="rId3">
            <a:alphaModFix/>
          </a:blip>
          <a:stretch>
            <a:fillRect/>
          </a:stretch>
        </p:blipFill>
        <p:spPr>
          <a:xfrm>
            <a:off x="4398425" y="1434374"/>
            <a:ext cx="4283800" cy="2934925"/>
          </a:xfrm>
          <a:prstGeom prst="rect">
            <a:avLst/>
          </a:prstGeom>
          <a:noFill/>
          <a:ln>
            <a:noFill/>
          </a:ln>
        </p:spPr>
      </p:pic>
      <p:pic>
        <p:nvPicPr>
          <p:cNvPr id="531" name="Google Shape;531;p115"/>
          <p:cNvPicPr preferRelativeResize="0"/>
          <p:nvPr/>
        </p:nvPicPr>
        <p:blipFill>
          <a:blip r:embed="rId4">
            <a:alphaModFix/>
          </a:blip>
          <a:stretch>
            <a:fillRect/>
          </a:stretch>
        </p:blipFill>
        <p:spPr>
          <a:xfrm>
            <a:off x="1162750" y="3702425"/>
            <a:ext cx="2934075" cy="1083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6"/>
          <p:cNvSpPr txBox="1"/>
          <p:nvPr/>
        </p:nvSpPr>
        <p:spPr>
          <a:xfrm>
            <a:off x="501450" y="4683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Hay mucho por explorar</a:t>
            </a:r>
            <a:endParaRPr sz="4000" b="1" i="0" u="none" strike="noStrike" cap="none">
              <a:solidFill>
                <a:schemeClr val="dk1"/>
              </a:solidFill>
              <a:latin typeface="DM Sans"/>
              <a:ea typeface="DM Sans"/>
              <a:cs typeface="DM Sans"/>
              <a:sym typeface="DM Sans"/>
            </a:endParaRPr>
          </a:p>
        </p:txBody>
      </p:sp>
      <p:sp>
        <p:nvSpPr>
          <p:cNvPr id="537" name="Google Shape;537;p116"/>
          <p:cNvSpPr txBox="1"/>
          <p:nvPr/>
        </p:nvSpPr>
        <p:spPr>
          <a:xfrm>
            <a:off x="418075" y="194435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Analizar un framework en profundidad es un proceso largo que requiere de mucha paciencia. Iremos profundizando sobre los conceptos a medida que los vayamos utilizando. </a:t>
            </a:r>
            <a:endParaRPr sz="1350">
              <a:latin typeface="DM Sans"/>
              <a:ea typeface="DM Sans"/>
              <a:cs typeface="DM Sans"/>
              <a:sym typeface="DM Sans"/>
            </a:endParaRPr>
          </a:p>
        </p:txBody>
      </p:sp>
      <p:pic>
        <p:nvPicPr>
          <p:cNvPr id="538" name="Google Shape;538;p11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39" name="Google Shape;539;p116"/>
          <p:cNvSpPr txBox="1"/>
          <p:nvPr/>
        </p:nvSpPr>
        <p:spPr>
          <a:xfrm>
            <a:off x="501450" y="2855425"/>
            <a:ext cx="82200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Ahora, destinaremos el resto de la clase a implementar cada uno de los métodos principales de un servidor en este framework.</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Realizaremos un GET, POST, PUT, DELETE, utilizando una persistencia en memoria.</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45" name="Google Shape;545;p117"/>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18"/>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Métodos principales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en Nestjs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19"/>
          <p:cNvSpPr txBox="1"/>
          <p:nvPr/>
        </p:nvSpPr>
        <p:spPr>
          <a:xfrm>
            <a:off x="460825" y="447225"/>
            <a:ext cx="819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Creando nuestro propio módulo</a:t>
            </a:r>
            <a:endParaRPr sz="4000" b="1">
              <a:solidFill>
                <a:schemeClr val="dk1"/>
              </a:solidFill>
              <a:latin typeface="DM Sans"/>
              <a:ea typeface="DM Sans"/>
              <a:cs typeface="DM Sans"/>
              <a:sym typeface="DM Sans"/>
            </a:endParaRPr>
          </a:p>
        </p:txBody>
      </p:sp>
      <p:sp>
        <p:nvSpPr>
          <p:cNvPr id="556" name="Google Shape;556;p119"/>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7" name="Google Shape;557;p119"/>
          <p:cNvSpPr txBox="1"/>
          <p:nvPr/>
        </p:nvSpPr>
        <p:spPr>
          <a:xfrm>
            <a:off x="475500" y="1162350"/>
            <a:ext cx="81930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Vamos a recrear un módulo pensado específicamente para trabajar con usuarios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ello, utilizaremos una funcionalidad bastante interesante: los </a:t>
            </a:r>
            <a:r>
              <a:rPr lang="es" sz="1350" b="1">
                <a:latin typeface="DM Sans"/>
                <a:ea typeface="DM Sans"/>
                <a:cs typeface="DM Sans"/>
                <a:sym typeface="DM Sans"/>
              </a:rPr>
              <a:t>resources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Antes de explicarlos, vamos a correr el comando: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Primero, nos preguntará a partir de qué modelo queremos crear dicha estructura (Mira la cantidad de compatibilidades que tiene)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a:r>
            <a:br>
              <a:rPr lang="es" sz="1350">
                <a:latin typeface="DM Sans"/>
                <a:ea typeface="DM Sans"/>
                <a:cs typeface="DM Sans"/>
                <a:sym typeface="DM Sans"/>
              </a:rPr>
            </a:br>
            <a:r>
              <a:rPr lang="es" sz="1350">
                <a:latin typeface="DM Sans"/>
                <a:ea typeface="DM Sans"/>
                <a:cs typeface="DM Sans"/>
                <a:sym typeface="DM Sans"/>
              </a:rPr>
              <a:t>Seleccionaremos REST API. Y Nest comenzará a hacer lo suyo: Darnos un marco de trabajo para ese recurso en particular.</a:t>
            </a:r>
            <a:endParaRPr sz="1350">
              <a:latin typeface="DM Sans"/>
              <a:ea typeface="DM Sans"/>
              <a:cs typeface="DM Sans"/>
              <a:sym typeface="DM Sans"/>
            </a:endParaRPr>
          </a:p>
        </p:txBody>
      </p:sp>
      <p:pic>
        <p:nvPicPr>
          <p:cNvPr id="558" name="Google Shape;558;p119"/>
          <p:cNvPicPr preferRelativeResize="0"/>
          <p:nvPr/>
        </p:nvPicPr>
        <p:blipFill>
          <a:blip r:embed="rId3">
            <a:alphaModFix/>
          </a:blip>
          <a:stretch>
            <a:fillRect/>
          </a:stretch>
        </p:blipFill>
        <p:spPr>
          <a:xfrm>
            <a:off x="4454725" y="2082050"/>
            <a:ext cx="1581150" cy="314325"/>
          </a:xfrm>
          <a:prstGeom prst="rect">
            <a:avLst/>
          </a:prstGeom>
          <a:noFill/>
          <a:ln>
            <a:noFill/>
          </a:ln>
        </p:spPr>
      </p:pic>
      <p:pic>
        <p:nvPicPr>
          <p:cNvPr id="559" name="Google Shape;559;p119"/>
          <p:cNvPicPr preferRelativeResize="0"/>
          <p:nvPr/>
        </p:nvPicPr>
        <p:blipFill>
          <a:blip r:embed="rId4">
            <a:alphaModFix/>
          </a:blip>
          <a:stretch>
            <a:fillRect/>
          </a:stretch>
        </p:blipFill>
        <p:spPr>
          <a:xfrm>
            <a:off x="4454724" y="2806700"/>
            <a:ext cx="2146500" cy="8893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20"/>
          <p:cNvSpPr txBox="1"/>
          <p:nvPr/>
        </p:nvSpPr>
        <p:spPr>
          <a:xfrm>
            <a:off x="460825" y="468300"/>
            <a:ext cx="6445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¡Creamos el módulo, y algo más!</a:t>
            </a:r>
            <a:endParaRPr sz="4000" b="1">
              <a:solidFill>
                <a:schemeClr val="dk1"/>
              </a:solidFill>
              <a:latin typeface="DM Sans"/>
              <a:ea typeface="DM Sans"/>
              <a:cs typeface="DM Sans"/>
              <a:sym typeface="DM Sans"/>
            </a:endParaRPr>
          </a:p>
        </p:txBody>
      </p:sp>
      <p:sp>
        <p:nvSpPr>
          <p:cNvPr id="565" name="Google Shape;565;p120"/>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6" name="Google Shape;566;p120"/>
          <p:cNvSpPr txBox="1"/>
          <p:nvPr/>
        </p:nvSpPr>
        <p:spPr>
          <a:xfrm>
            <a:off x="460825" y="1543350"/>
            <a:ext cx="55590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Notamos que al solicitar el recurso, no sólo estamos generando un módulo, sino que además nos acaba de crear: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El servicio para ese módulo.</a:t>
            </a: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Un controlador para ese módulo</a:t>
            </a: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Entidades representativas de dicho módulo</a:t>
            </a: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DTOs para dicho módulo</a:t>
            </a:r>
            <a:endParaRPr sz="1350">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latin typeface="DM Sans"/>
                <a:ea typeface="DM Sans"/>
                <a:cs typeface="DM Sans"/>
                <a:sym typeface="DM Sans"/>
              </a:rPr>
              <a:t>Testings de servicios y controllers para ese módulo.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Y por último, si vamos a nuestro app.module: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Nota cómo automáticamente agregó nuestro</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módulo creado a los imports del módulo principal</a:t>
            </a:r>
            <a:endParaRPr sz="1350">
              <a:latin typeface="DM Sans"/>
              <a:ea typeface="DM Sans"/>
              <a:cs typeface="DM Sans"/>
              <a:sym typeface="DM Sans"/>
            </a:endParaRPr>
          </a:p>
        </p:txBody>
      </p:sp>
      <p:pic>
        <p:nvPicPr>
          <p:cNvPr id="567" name="Google Shape;567;p120"/>
          <p:cNvPicPr preferRelativeResize="0"/>
          <p:nvPr/>
        </p:nvPicPr>
        <p:blipFill>
          <a:blip r:embed="rId3">
            <a:alphaModFix/>
          </a:blip>
          <a:stretch>
            <a:fillRect/>
          </a:stretch>
        </p:blipFill>
        <p:spPr>
          <a:xfrm>
            <a:off x="6601225" y="909292"/>
            <a:ext cx="2067275" cy="2280083"/>
          </a:xfrm>
          <a:prstGeom prst="rect">
            <a:avLst/>
          </a:prstGeom>
          <a:noFill/>
          <a:ln>
            <a:noFill/>
          </a:ln>
        </p:spPr>
      </p:pic>
      <p:pic>
        <p:nvPicPr>
          <p:cNvPr id="568" name="Google Shape;568;p120"/>
          <p:cNvPicPr preferRelativeResize="0"/>
          <p:nvPr/>
        </p:nvPicPr>
        <p:blipFill>
          <a:blip r:embed="rId4">
            <a:alphaModFix/>
          </a:blip>
          <a:stretch>
            <a:fillRect/>
          </a:stretch>
        </p:blipFill>
        <p:spPr>
          <a:xfrm>
            <a:off x="5951050" y="3189375"/>
            <a:ext cx="2717450" cy="134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5"/>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285" name="Google Shape;285;p85"/>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286" name="Google Shape;286;p85"/>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287" name="Google Shape;287;p85"/>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288" name="Google Shape;288;p85"/>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21 - Parte I</a:t>
            </a:r>
            <a:endParaRPr sz="1600" i="0" u="none" strike="noStrike" cap="none">
              <a:solidFill>
                <a:schemeClr val="lt1"/>
              </a:solidFill>
              <a:latin typeface="DM Sans"/>
              <a:ea typeface="DM Sans"/>
              <a:cs typeface="DM Sans"/>
              <a:sym typeface="DM Sans"/>
            </a:endParaRPr>
          </a:p>
        </p:txBody>
      </p:sp>
      <p:cxnSp>
        <p:nvCxnSpPr>
          <p:cNvPr id="289" name="Google Shape;289;p85"/>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5"/>
          <p:cNvSpPr txBox="1"/>
          <p:nvPr/>
        </p:nvSpPr>
        <p:spPr>
          <a:xfrm>
            <a:off x="1423063" y="1829125"/>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Testing Avanzado: Testeo de funcionalidades</a:t>
            </a:r>
            <a:endParaRPr sz="1500" b="1" i="0" u="none" strike="noStrike" cap="none">
              <a:solidFill>
                <a:srgbClr val="999999"/>
              </a:solidFill>
              <a:latin typeface="DM Sans"/>
              <a:ea typeface="DM Sans"/>
              <a:cs typeface="DM Sans"/>
              <a:sym typeface="DM Sans"/>
            </a:endParaRPr>
          </a:p>
        </p:txBody>
      </p:sp>
      <p:sp>
        <p:nvSpPr>
          <p:cNvPr id="291" name="Google Shape;291;p85"/>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22 - Parte I</a:t>
            </a:r>
            <a:endParaRPr sz="1600" b="1" i="0" u="none" strike="noStrike" cap="none">
              <a:solidFill>
                <a:srgbClr val="FFFFFF"/>
              </a:solidFill>
              <a:latin typeface="DM Sans"/>
              <a:ea typeface="DM Sans"/>
              <a:cs typeface="DM Sans"/>
              <a:sym typeface="DM Sans"/>
            </a:endParaRPr>
          </a:p>
        </p:txBody>
      </p:sp>
      <p:cxnSp>
        <p:nvCxnSpPr>
          <p:cNvPr id="292" name="Google Shape;292;p85"/>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293" name="Google Shape;293;p85"/>
          <p:cNvSpPr txBox="1"/>
          <p:nvPr/>
        </p:nvSpPr>
        <p:spPr>
          <a:xfrm>
            <a:off x="3668000" y="18873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Frameworks de desarrollo: Nestjs (Parte I)</a:t>
            </a:r>
            <a:endParaRPr sz="1500" b="1">
              <a:solidFill>
                <a:srgbClr val="EAFF6A"/>
              </a:solidFill>
              <a:latin typeface="DM Sans"/>
              <a:ea typeface="DM Sans"/>
              <a:cs typeface="DM Sans"/>
              <a:sym typeface="DM Sans"/>
            </a:endParaRPr>
          </a:p>
        </p:txBody>
      </p:sp>
      <p:cxnSp>
        <p:nvCxnSpPr>
          <p:cNvPr id="294" name="Google Shape;294;p85"/>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295" name="Google Shape;295;p85"/>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296" name="Google Shape;296;p85"/>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297" name="Google Shape;297;p85"/>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298" name="Google Shape;298;p85"/>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22 - Parte II</a:t>
            </a:r>
            <a:endParaRPr sz="1600" i="0" u="none" strike="noStrike" cap="none">
              <a:solidFill>
                <a:schemeClr val="lt1"/>
              </a:solidFill>
              <a:latin typeface="DM Sans"/>
              <a:ea typeface="DM Sans"/>
              <a:cs typeface="DM Sans"/>
              <a:sym typeface="DM Sans"/>
            </a:endParaRPr>
          </a:p>
        </p:txBody>
      </p:sp>
      <p:cxnSp>
        <p:nvCxnSpPr>
          <p:cNvPr id="299" name="Google Shape;299;p85"/>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5"/>
          <p:cNvSpPr txBox="1"/>
          <p:nvPr/>
        </p:nvSpPr>
        <p:spPr>
          <a:xfrm>
            <a:off x="5953713" y="1832550"/>
            <a:ext cx="1928700" cy="1339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 sz="1500" b="1">
                <a:solidFill>
                  <a:srgbClr val="999999"/>
                </a:solidFill>
                <a:latin typeface="DM Sans"/>
                <a:ea typeface="DM Sans"/>
                <a:cs typeface="DM Sans"/>
                <a:sym typeface="DM Sans"/>
              </a:rPr>
              <a:t>Frameworks de desarrollo: Nestjs (Parte II)</a:t>
            </a:r>
            <a:endParaRPr sz="1500" b="1">
              <a:solidFill>
                <a:srgbClr val="999999"/>
              </a:solidFill>
              <a:latin typeface="DM Sans"/>
              <a:ea typeface="DM Sans"/>
              <a:cs typeface="DM Sans"/>
              <a:sym typeface="DM Sans"/>
            </a:endParaRPr>
          </a:p>
          <a:p>
            <a:pPr marL="0" marR="0" lvl="0" indent="0" algn="ctr" rtl="0">
              <a:lnSpc>
                <a:spcPct val="100000"/>
              </a:lnSpc>
              <a:spcBef>
                <a:spcPts val="0"/>
              </a:spcBef>
              <a:spcAft>
                <a:spcPts val="0"/>
              </a:spcAft>
              <a:buClr>
                <a:schemeClr val="dk1"/>
              </a:buClr>
              <a:buSzPts val="1100"/>
              <a:buFont typeface="Arial"/>
              <a:buNone/>
            </a:pPr>
            <a:endParaRPr sz="1500" b="1">
              <a:solidFill>
                <a:srgbClr val="999999"/>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500"/>
              <a:buFont typeface="Arial"/>
              <a:buNone/>
            </a:pPr>
            <a:endParaRPr sz="1500" b="1">
              <a:solidFill>
                <a:srgbClr val="999999"/>
              </a:solidFill>
              <a:latin typeface="DM Sans"/>
              <a:ea typeface="DM Sans"/>
              <a:cs typeface="DM Sans"/>
              <a:sym typeface="DM Sans"/>
            </a:endParaRPr>
          </a:p>
        </p:txBody>
      </p:sp>
      <p:cxnSp>
        <p:nvCxnSpPr>
          <p:cNvPr id="301" name="Google Shape;301;p85"/>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302" name="Google Shape;302;p85"/>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303" name="Google Shape;303;p85"/>
          <p:cNvSpPr txBox="1"/>
          <p:nvPr/>
        </p:nvSpPr>
        <p:spPr>
          <a:xfrm>
            <a:off x="1523963" y="2759425"/>
            <a:ext cx="17325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Tests de integración</a:t>
            </a: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Tests con supertest</a:t>
            </a: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Testing de elementos avanzados</a:t>
            </a:r>
            <a:endParaRPr sz="12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p:txBody>
      </p:sp>
      <p:sp>
        <p:nvSpPr>
          <p:cNvPr id="304" name="Google Shape;304;p85"/>
          <p:cNvSpPr txBox="1"/>
          <p:nvPr/>
        </p:nvSpPr>
        <p:spPr>
          <a:xfrm>
            <a:off x="5929788" y="3012350"/>
            <a:ext cx="1732500" cy="10518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Conexión de Nestjs a Mongo</a:t>
            </a:r>
            <a:endParaRPr sz="1200">
              <a:solidFill>
                <a:srgbClr val="CCCCCC"/>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4"/>
              </a:buClr>
              <a:buSzPts val="1200"/>
              <a:buFont typeface="DM Sans"/>
              <a:buChar char="✓"/>
            </a:pPr>
            <a:r>
              <a:rPr lang="es" sz="1200">
                <a:solidFill>
                  <a:srgbClr val="CCCCCC"/>
                </a:solidFill>
                <a:latin typeface="DM Sans"/>
                <a:ea typeface="DM Sans"/>
                <a:cs typeface="DM Sans"/>
                <a:sym typeface="DM Sans"/>
              </a:rPr>
              <a:t>Autenticación con JWT</a:t>
            </a:r>
            <a:endParaRPr sz="1200">
              <a:solidFill>
                <a:srgbClr val="CCCCCC"/>
              </a:solidFill>
              <a:latin typeface="DM Sans"/>
              <a:ea typeface="DM Sans"/>
              <a:cs typeface="DM Sans"/>
              <a:sym typeface="DM Sans"/>
            </a:endParaRPr>
          </a:p>
        </p:txBody>
      </p:sp>
      <p:sp>
        <p:nvSpPr>
          <p:cNvPr id="305" name="Google Shape;305;p85"/>
          <p:cNvSpPr txBox="1"/>
          <p:nvPr/>
        </p:nvSpPr>
        <p:spPr>
          <a:xfrm>
            <a:off x="3796188" y="2727125"/>
            <a:ext cx="17325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Framework de desarrollo</a:t>
            </a:r>
            <a:endParaRPr sz="1200">
              <a:solidFill>
                <a:srgbClr val="FFFFFF"/>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FFFFFF"/>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NESTjs</a:t>
            </a:r>
            <a:endParaRPr sz="1200">
              <a:solidFill>
                <a:srgbClr val="FFFFFF"/>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FFFFFF"/>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7"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Métodos principales en NESTjs</a:t>
            </a:r>
            <a:endParaRPr sz="1200">
              <a:solidFill>
                <a:srgbClr val="FFFFFF"/>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21"/>
          <p:cNvSpPr txBox="1"/>
          <p:nvPr/>
        </p:nvSpPr>
        <p:spPr>
          <a:xfrm>
            <a:off x="475500" y="468300"/>
            <a:ext cx="6445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¿Y el ruteo?</a:t>
            </a:r>
            <a:endParaRPr sz="4000" b="1">
              <a:solidFill>
                <a:schemeClr val="dk1"/>
              </a:solidFill>
              <a:latin typeface="DM Sans"/>
              <a:ea typeface="DM Sans"/>
              <a:cs typeface="DM Sans"/>
              <a:sym typeface="DM Sans"/>
            </a:endParaRPr>
          </a:p>
        </p:txBody>
      </p:sp>
      <p:sp>
        <p:nvSpPr>
          <p:cNvPr id="574" name="Google Shape;574;p121"/>
          <p:cNvSpPr txBox="1"/>
          <p:nvPr/>
        </p:nvSpPr>
        <p:spPr>
          <a:xfrm>
            <a:off x="475500" y="1390950"/>
            <a:ext cx="3859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Vayamos al archivo users.controller.ts que nos generó el recurso.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Nota cómo en el decorador Controller tiene una string dentro ‘users’, esto significa que, automáticamente creamos también un router/controller e incluso viene incluido con los métodos principales como Posts, Gets, Patch y Delete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PD: La diferencia entre un Patch y un Put radica en la completitud de los datos: PUT está pensado para actualizar todo, PATCH sólo para un fragmento de la información.</a:t>
            </a:r>
            <a:endParaRPr sz="1350">
              <a:latin typeface="DM Sans"/>
              <a:ea typeface="DM Sans"/>
              <a:cs typeface="DM Sans"/>
              <a:sym typeface="DM Sans"/>
            </a:endParaRPr>
          </a:p>
        </p:txBody>
      </p:sp>
      <p:pic>
        <p:nvPicPr>
          <p:cNvPr id="575" name="Google Shape;575;p121"/>
          <p:cNvPicPr preferRelativeResize="0"/>
          <p:nvPr/>
        </p:nvPicPr>
        <p:blipFill>
          <a:blip r:embed="rId3">
            <a:alphaModFix/>
          </a:blip>
          <a:stretch>
            <a:fillRect/>
          </a:stretch>
        </p:blipFill>
        <p:spPr>
          <a:xfrm>
            <a:off x="4334825" y="1669475"/>
            <a:ext cx="4333674" cy="2331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2"/>
          <p:cNvSpPr txBox="1"/>
          <p:nvPr/>
        </p:nvSpPr>
        <p:spPr>
          <a:xfrm>
            <a:off x="475500" y="360225"/>
            <a:ext cx="6823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Vamos a modificar un poco los servicios </a:t>
            </a:r>
            <a:endParaRPr sz="4000" b="1">
              <a:solidFill>
                <a:schemeClr val="dk1"/>
              </a:solidFill>
              <a:latin typeface="DM Sans"/>
              <a:ea typeface="DM Sans"/>
              <a:cs typeface="DM Sans"/>
              <a:sym typeface="DM Sans"/>
            </a:endParaRPr>
          </a:p>
        </p:txBody>
      </p:sp>
      <p:sp>
        <p:nvSpPr>
          <p:cNvPr id="581" name="Google Shape;581;p122"/>
          <p:cNvSpPr txBox="1"/>
          <p:nvPr/>
        </p:nvSpPr>
        <p:spPr>
          <a:xfrm>
            <a:off x="475500" y="1653225"/>
            <a:ext cx="49488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Abriremos los servicios de usuarios (que también generó Nestjs) y vamos a crear nuestra persistencia (un array de la entidad User definido en el archivo user.entity.ts).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La persistencia la crearemos desde el constructor e inicializamos a los usuarios que devolveremos, crearemos, modificaremos y eliminaremos.</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Modificaremos el findAll para que devuelva dicho array (básicamente sí, es acceder a nuestra fuente de datos)</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Este </a:t>
            </a:r>
            <a:r>
              <a:rPr lang="es" sz="1350" i="1">
                <a:latin typeface="DM Sans"/>
                <a:ea typeface="DM Sans"/>
                <a:cs typeface="DM Sans"/>
                <a:sym typeface="DM Sans"/>
              </a:rPr>
              <a:t>return</a:t>
            </a:r>
            <a:r>
              <a:rPr lang="es" sz="1350">
                <a:latin typeface="DM Sans"/>
                <a:ea typeface="DM Sans"/>
                <a:cs typeface="DM Sans"/>
                <a:sym typeface="DM Sans"/>
              </a:rPr>
              <a:t> llegará al controller, así que tenemos que modificar el controller también para modificar el cuerpo de la respuesta, para que se sienta más como “lo que hacíamos en Express”</a:t>
            </a:r>
            <a:endParaRPr sz="1350">
              <a:latin typeface="DM Sans"/>
              <a:ea typeface="DM Sans"/>
              <a:cs typeface="DM Sans"/>
              <a:sym typeface="DM Sans"/>
            </a:endParaRPr>
          </a:p>
        </p:txBody>
      </p:sp>
      <p:pic>
        <p:nvPicPr>
          <p:cNvPr id="582" name="Google Shape;582;p122"/>
          <p:cNvPicPr preferRelativeResize="0"/>
          <p:nvPr/>
        </p:nvPicPr>
        <p:blipFill>
          <a:blip r:embed="rId3">
            <a:alphaModFix/>
          </a:blip>
          <a:stretch>
            <a:fillRect/>
          </a:stretch>
        </p:blipFill>
        <p:spPr>
          <a:xfrm>
            <a:off x="5424299" y="1443475"/>
            <a:ext cx="3244325" cy="3143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123"/>
          <p:cNvSpPr txBox="1"/>
          <p:nvPr/>
        </p:nvSpPr>
        <p:spPr>
          <a:xfrm>
            <a:off x="460825" y="453825"/>
            <a:ext cx="6823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User Entity</a:t>
            </a:r>
            <a:endParaRPr sz="4000" b="1">
              <a:solidFill>
                <a:schemeClr val="dk1"/>
              </a:solidFill>
              <a:latin typeface="DM Sans"/>
              <a:ea typeface="DM Sans"/>
              <a:cs typeface="DM Sans"/>
              <a:sym typeface="DM Sans"/>
            </a:endParaRPr>
          </a:p>
        </p:txBody>
      </p:sp>
      <p:sp>
        <p:nvSpPr>
          <p:cNvPr id="588" name="Google Shape;588;p123"/>
          <p:cNvSpPr txBox="1"/>
          <p:nvPr/>
        </p:nvSpPr>
        <p:spPr>
          <a:xfrm>
            <a:off x="475500" y="1688925"/>
            <a:ext cx="47343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la carpeta User se nos creó una carpeta adicional “entities”, en ésta, colocaremos la entidad usuario, para poder utilizarla en las múltiples operaciones.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Consistirá en una clase que podremos tomar como modelo de datos principal para los movimientos que realicemos con nuestras fuentes de datos.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(Esto porque es importante especificar un tipo de dato para Typescript, entonces así contaremos con el tipo de dato “User”.</a:t>
            </a:r>
            <a:endParaRPr sz="1350">
              <a:latin typeface="DM Sans"/>
              <a:ea typeface="DM Sans"/>
              <a:cs typeface="DM Sans"/>
              <a:sym typeface="DM Sans"/>
            </a:endParaRPr>
          </a:p>
        </p:txBody>
      </p:sp>
      <p:pic>
        <p:nvPicPr>
          <p:cNvPr id="589" name="Google Shape;589;p123"/>
          <p:cNvPicPr preferRelativeResize="0"/>
          <p:nvPr/>
        </p:nvPicPr>
        <p:blipFill>
          <a:blip r:embed="rId3">
            <a:alphaModFix/>
          </a:blip>
          <a:stretch>
            <a:fillRect/>
          </a:stretch>
        </p:blipFill>
        <p:spPr>
          <a:xfrm>
            <a:off x="5820400" y="1513025"/>
            <a:ext cx="2848094" cy="261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24"/>
          <p:cNvSpPr txBox="1"/>
          <p:nvPr/>
        </p:nvSpPr>
        <p:spPr>
          <a:xfrm>
            <a:off x="475500" y="4710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Modificando la respuesta del controller</a:t>
            </a:r>
            <a:endParaRPr sz="4000" b="1" i="0" u="none" strike="noStrike" cap="none">
              <a:solidFill>
                <a:schemeClr val="dk1"/>
              </a:solidFill>
              <a:latin typeface="DM Sans"/>
              <a:ea typeface="DM Sans"/>
              <a:cs typeface="DM Sans"/>
              <a:sym typeface="DM Sans"/>
            </a:endParaRPr>
          </a:p>
        </p:txBody>
      </p:sp>
      <p:pic>
        <p:nvPicPr>
          <p:cNvPr id="595" name="Google Shape;595;p124"/>
          <p:cNvPicPr preferRelativeResize="0"/>
          <p:nvPr/>
        </p:nvPicPr>
        <p:blipFill>
          <a:blip r:embed="rId3">
            <a:alphaModFix/>
          </a:blip>
          <a:stretch>
            <a:fillRect/>
          </a:stretch>
        </p:blipFill>
        <p:spPr>
          <a:xfrm>
            <a:off x="525325" y="2672325"/>
            <a:ext cx="3848100" cy="1114425"/>
          </a:xfrm>
          <a:prstGeom prst="rect">
            <a:avLst/>
          </a:prstGeom>
          <a:noFill/>
          <a:ln>
            <a:noFill/>
          </a:ln>
        </p:spPr>
      </p:pic>
      <p:pic>
        <p:nvPicPr>
          <p:cNvPr id="596" name="Google Shape;596;p124"/>
          <p:cNvPicPr preferRelativeResize="0"/>
          <p:nvPr/>
        </p:nvPicPr>
        <p:blipFill>
          <a:blip r:embed="rId4">
            <a:alphaModFix/>
          </a:blip>
          <a:stretch>
            <a:fillRect/>
          </a:stretch>
        </p:blipFill>
        <p:spPr>
          <a:xfrm>
            <a:off x="4842450" y="2586588"/>
            <a:ext cx="3810000" cy="1276350"/>
          </a:xfrm>
          <a:prstGeom prst="rect">
            <a:avLst/>
          </a:prstGeom>
          <a:noFill/>
          <a:ln>
            <a:noFill/>
          </a:ln>
        </p:spPr>
      </p:pic>
      <p:sp>
        <p:nvSpPr>
          <p:cNvPr id="597" name="Google Shape;597;p124"/>
          <p:cNvSpPr txBox="1"/>
          <p:nvPr/>
        </p:nvSpPr>
        <p:spPr>
          <a:xfrm>
            <a:off x="1814725" y="2228225"/>
            <a:ext cx="699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highlight>
                  <a:schemeClr val="accent5"/>
                </a:highlight>
                <a:latin typeface="DM Sans"/>
                <a:ea typeface="DM Sans"/>
                <a:cs typeface="DM Sans"/>
                <a:sym typeface="DM Sans"/>
              </a:rPr>
              <a:t>Antes</a:t>
            </a:r>
            <a:endParaRPr sz="1350" b="1">
              <a:solidFill>
                <a:schemeClr val="dk1"/>
              </a:solidFill>
              <a:highlight>
                <a:schemeClr val="accent5"/>
              </a:highlight>
              <a:latin typeface="DM Sans"/>
              <a:ea typeface="DM Sans"/>
              <a:cs typeface="DM Sans"/>
              <a:sym typeface="DM Sans"/>
            </a:endParaRPr>
          </a:p>
        </p:txBody>
      </p:sp>
      <p:sp>
        <p:nvSpPr>
          <p:cNvPr id="598" name="Google Shape;598;p124"/>
          <p:cNvSpPr txBox="1"/>
          <p:nvPr/>
        </p:nvSpPr>
        <p:spPr>
          <a:xfrm>
            <a:off x="6185785" y="2228225"/>
            <a:ext cx="1021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highlight>
                  <a:schemeClr val="accent5"/>
                </a:highlight>
                <a:latin typeface="DM Sans"/>
                <a:ea typeface="DM Sans"/>
                <a:cs typeface="DM Sans"/>
                <a:sym typeface="DM Sans"/>
              </a:rPr>
              <a:t>Después</a:t>
            </a:r>
            <a:endParaRPr sz="1350" b="1">
              <a:solidFill>
                <a:schemeClr val="dk1"/>
              </a:solidFill>
              <a:highlight>
                <a:schemeClr val="accent5"/>
              </a:highlight>
              <a:latin typeface="DM Sans"/>
              <a:ea typeface="DM Sans"/>
              <a:cs typeface="DM Sans"/>
              <a:sym typeface="DM Sans"/>
            </a:endParaRPr>
          </a:p>
        </p:txBody>
      </p:sp>
      <p:pic>
        <p:nvPicPr>
          <p:cNvPr id="599" name="Google Shape;599;p124"/>
          <p:cNvPicPr preferRelativeResize="0"/>
          <p:nvPr/>
        </p:nvPicPr>
        <p:blipFill>
          <a:blip r:embed="rId5">
            <a:alphaModFix/>
          </a:blip>
          <a:stretch>
            <a:fillRect/>
          </a:stretch>
        </p:blipFill>
        <p:spPr>
          <a:xfrm>
            <a:off x="5415200" y="3975100"/>
            <a:ext cx="2305050" cy="542925"/>
          </a:xfrm>
          <a:prstGeom prst="rect">
            <a:avLst/>
          </a:prstGeom>
          <a:noFill/>
          <a:ln>
            <a:noFill/>
          </a:ln>
        </p:spPr>
      </p:pic>
      <p:pic>
        <p:nvPicPr>
          <p:cNvPr id="600" name="Google Shape;600;p124"/>
          <p:cNvPicPr preferRelativeResize="0"/>
          <p:nvPr/>
        </p:nvPicPr>
        <p:blipFill>
          <a:blip r:embed="rId6">
            <a:alphaModFix/>
          </a:blip>
          <a:stretch>
            <a:fillRect/>
          </a:stretch>
        </p:blipFill>
        <p:spPr>
          <a:xfrm>
            <a:off x="2036363" y="3898900"/>
            <a:ext cx="504825" cy="457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2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Params, queries y body</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26"/>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26"/>
          <p:cNvSpPr txBox="1"/>
          <p:nvPr/>
        </p:nvSpPr>
        <p:spPr>
          <a:xfrm>
            <a:off x="4171125" y="65476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Parametrizando</a:t>
            </a:r>
            <a:endParaRPr sz="4000" b="1" i="0" u="none" strike="noStrike" cap="none">
              <a:solidFill>
                <a:schemeClr val="dk1"/>
              </a:solidFill>
              <a:latin typeface="DM Sans"/>
              <a:ea typeface="DM Sans"/>
              <a:cs typeface="DM Sans"/>
              <a:sym typeface="DM Sans"/>
            </a:endParaRPr>
          </a:p>
        </p:txBody>
      </p:sp>
      <p:sp>
        <p:nvSpPr>
          <p:cNvPr id="612" name="Google Shape;612;p126"/>
          <p:cNvSpPr txBox="1"/>
          <p:nvPr/>
        </p:nvSpPr>
        <p:spPr>
          <a:xfrm>
            <a:off x="4227900" y="2162675"/>
            <a:ext cx="4440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id, que se está pasando como parámetro en la función </a:t>
            </a:r>
            <a:r>
              <a:rPr lang="es" sz="1350" b="1">
                <a:latin typeface="DM Sans"/>
                <a:ea typeface="DM Sans"/>
                <a:cs typeface="DM Sans"/>
                <a:sym typeface="DM Sans"/>
              </a:rPr>
              <a:t>findOne, update </a:t>
            </a:r>
            <a:r>
              <a:rPr lang="es" sz="1350">
                <a:latin typeface="DM Sans"/>
                <a:ea typeface="DM Sans"/>
                <a:cs typeface="DM Sans"/>
                <a:sym typeface="DM Sans"/>
              </a:rPr>
              <a:t>o </a:t>
            </a:r>
            <a:r>
              <a:rPr lang="es" sz="1350" b="1">
                <a:latin typeface="DM Sans"/>
                <a:ea typeface="DM Sans"/>
                <a:cs typeface="DM Sans"/>
                <a:sym typeface="DM Sans"/>
              </a:rPr>
              <a:t>remove</a:t>
            </a:r>
            <a:r>
              <a:rPr lang="es" sz="1350">
                <a:latin typeface="DM Sans"/>
                <a:ea typeface="DM Sans"/>
                <a:cs typeface="DM Sans"/>
                <a:sym typeface="DM Sans"/>
              </a:rPr>
              <a:t>,</a:t>
            </a:r>
            <a:r>
              <a:rPr lang="es" sz="1350" b="1">
                <a:latin typeface="DM Sans"/>
                <a:ea typeface="DM Sans"/>
                <a:cs typeface="DM Sans"/>
                <a:sym typeface="DM Sans"/>
              </a:rPr>
              <a:t> </a:t>
            </a:r>
            <a:r>
              <a:rPr lang="es" sz="1350">
                <a:latin typeface="DM Sans"/>
                <a:ea typeface="DM Sans"/>
                <a:cs typeface="DM Sans"/>
                <a:sym typeface="DM Sans"/>
              </a:rPr>
              <a:t>también es relacionado con un decorador, en este caso </a:t>
            </a:r>
            <a:r>
              <a:rPr lang="es" sz="1350" b="1">
                <a:latin typeface="DM Sans"/>
                <a:ea typeface="DM Sans"/>
                <a:cs typeface="DM Sans"/>
                <a:sym typeface="DM Sans"/>
              </a:rPr>
              <a:t>@Param</a:t>
            </a:r>
            <a:r>
              <a:rPr lang="es" sz="1350">
                <a:latin typeface="DM Sans"/>
                <a:ea typeface="DM Sans"/>
                <a:cs typeface="DM Sans"/>
                <a:sym typeface="DM Sans"/>
              </a:rPr>
              <a:t>. Éste permitirá que se reciba de manera directa como parámetro de un método http y no necesariamente como un parámetro de una función cualquiera. </a:t>
            </a:r>
            <a:endParaRPr sz="1350">
              <a:latin typeface="DM Sans"/>
              <a:ea typeface="DM Sans"/>
              <a:cs typeface="DM Sans"/>
              <a:sym typeface="DM Sans"/>
            </a:endParaRPr>
          </a:p>
        </p:txBody>
      </p:sp>
      <p:pic>
        <p:nvPicPr>
          <p:cNvPr id="613" name="Google Shape;613;p126"/>
          <p:cNvPicPr preferRelativeResize="0"/>
          <p:nvPr/>
        </p:nvPicPr>
        <p:blipFill>
          <a:blip r:embed="rId3">
            <a:alphaModFix/>
          </a:blip>
          <a:stretch>
            <a:fillRect/>
          </a:stretch>
        </p:blipFill>
        <p:spPr>
          <a:xfrm>
            <a:off x="475500" y="1868300"/>
            <a:ext cx="3695626" cy="1725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27"/>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27"/>
          <p:cNvSpPr txBox="1"/>
          <p:nvPr/>
        </p:nvSpPr>
        <p:spPr>
          <a:xfrm>
            <a:off x="3297600" y="741775"/>
            <a:ext cx="5370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Validar un parámetro</a:t>
            </a:r>
            <a:endParaRPr sz="4000" b="1" i="0" u="none" strike="noStrike" cap="none">
              <a:solidFill>
                <a:schemeClr val="dk1"/>
              </a:solidFill>
              <a:latin typeface="DM Sans"/>
              <a:ea typeface="DM Sans"/>
              <a:cs typeface="DM Sans"/>
              <a:sym typeface="DM Sans"/>
            </a:endParaRPr>
          </a:p>
        </p:txBody>
      </p:sp>
      <p:sp>
        <p:nvSpPr>
          <p:cNvPr id="620" name="Google Shape;620;p127"/>
          <p:cNvSpPr txBox="1"/>
          <p:nvPr/>
        </p:nvSpPr>
        <p:spPr>
          <a:xfrm>
            <a:off x="4962200" y="2041375"/>
            <a:ext cx="37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hacer una validación, podemos preguntar si el parámetro es numérico. En caso de que no lo sea, arrojar un error de Http a partir de un </a:t>
            </a:r>
            <a:r>
              <a:rPr lang="es" sz="1350" b="1">
                <a:latin typeface="DM Sans"/>
                <a:ea typeface="DM Sans"/>
                <a:cs typeface="DM Sans"/>
                <a:sym typeface="DM Sans"/>
              </a:rPr>
              <a:t>HttpException</a:t>
            </a:r>
            <a:r>
              <a:rPr lang="es" sz="1350">
                <a:latin typeface="DM Sans"/>
                <a:ea typeface="DM Sans"/>
                <a:cs typeface="DM Sans"/>
                <a:sym typeface="DM Sans"/>
              </a:rPr>
              <a:t> (La excepción Http y el diccionario de status codes viene incluido en el framework)</a:t>
            </a:r>
            <a:endParaRPr sz="1350">
              <a:latin typeface="DM Sans"/>
              <a:ea typeface="DM Sans"/>
              <a:cs typeface="DM Sans"/>
              <a:sym typeface="DM Sans"/>
            </a:endParaRPr>
          </a:p>
        </p:txBody>
      </p:sp>
      <p:pic>
        <p:nvPicPr>
          <p:cNvPr id="621" name="Google Shape;621;p127"/>
          <p:cNvPicPr preferRelativeResize="0"/>
          <p:nvPr/>
        </p:nvPicPr>
        <p:blipFill>
          <a:blip r:embed="rId3">
            <a:alphaModFix/>
          </a:blip>
          <a:stretch>
            <a:fillRect/>
          </a:stretch>
        </p:blipFill>
        <p:spPr>
          <a:xfrm>
            <a:off x="475500" y="2196075"/>
            <a:ext cx="4410500" cy="980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8"/>
          <p:cNvSpPr txBox="1"/>
          <p:nvPr/>
        </p:nvSpPr>
        <p:spPr>
          <a:xfrm>
            <a:off x="460825" y="377625"/>
            <a:ext cx="6823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Manejo de queries</a:t>
            </a:r>
            <a:endParaRPr sz="4000" b="1">
              <a:solidFill>
                <a:schemeClr val="dk1"/>
              </a:solidFill>
              <a:latin typeface="DM Sans"/>
              <a:ea typeface="DM Sans"/>
              <a:cs typeface="DM Sans"/>
              <a:sym typeface="DM Sans"/>
            </a:endParaRPr>
          </a:p>
        </p:txBody>
      </p:sp>
      <p:sp>
        <p:nvSpPr>
          <p:cNvPr id="627" name="Google Shape;627;p128"/>
          <p:cNvSpPr txBox="1"/>
          <p:nvPr/>
        </p:nvSpPr>
        <p:spPr>
          <a:xfrm>
            <a:off x="534225" y="1268425"/>
            <a:ext cx="44973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Modificaremos la función findAll para limitar el número de usuarios a recibir, para esto, si se manda un query param </a:t>
            </a:r>
            <a:r>
              <a:rPr lang="es" sz="1350" b="1" i="1">
                <a:latin typeface="DM Sans"/>
                <a:ea typeface="DM Sans"/>
                <a:cs typeface="DM Sans"/>
                <a:sym typeface="DM Sans"/>
              </a:rPr>
              <a:t>limit</a:t>
            </a:r>
            <a:r>
              <a:rPr lang="es" sz="1350">
                <a:latin typeface="DM Sans"/>
                <a:ea typeface="DM Sans"/>
                <a:cs typeface="DM Sans"/>
                <a:sym typeface="DM Sans"/>
              </a:rPr>
              <a:t>, limitaremos según el número de usuarios indicados, caso contrario devolverá por defecto 5 usuarios.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Utilizaremos un nuevo decorador </a:t>
            </a:r>
            <a:r>
              <a:rPr lang="es" sz="1350" b="1">
                <a:latin typeface="DM Sans"/>
                <a:ea typeface="DM Sans"/>
                <a:cs typeface="DM Sans"/>
                <a:sym typeface="DM Sans"/>
              </a:rPr>
              <a:t>@Query</a:t>
            </a:r>
            <a:r>
              <a:rPr lang="es" sz="1350">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Si usamos Query sin parámetros, tomará todos los parámetros enviados. </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También podemos limitar exactamente qué valores de los query params tomar, por ejemplo</a:t>
            </a:r>
            <a:endParaRPr sz="1350">
              <a:latin typeface="DM Sans"/>
              <a:ea typeface="DM Sans"/>
              <a:cs typeface="DM Sans"/>
              <a:sym typeface="DM Sans"/>
            </a:endParaRPr>
          </a:p>
          <a:p>
            <a:pPr marL="457200" lvl="0" indent="0" algn="l" rtl="0">
              <a:spcBef>
                <a:spcPts val="0"/>
              </a:spcBef>
              <a:spcAft>
                <a:spcPts val="0"/>
              </a:spcAft>
              <a:buNone/>
            </a:pPr>
            <a:r>
              <a:rPr lang="es" sz="1350" b="1" i="1">
                <a:latin typeface="DM Sans"/>
                <a:ea typeface="DM Sans"/>
                <a:cs typeface="DM Sans"/>
                <a:sym typeface="DM Sans"/>
              </a:rPr>
              <a:t>@Query(‘parametro’) alias</a:t>
            </a:r>
            <a:endParaRPr sz="1350">
              <a:latin typeface="DM Sans"/>
              <a:ea typeface="DM Sans"/>
              <a:cs typeface="DM Sans"/>
              <a:sym typeface="DM Sans"/>
            </a:endParaRPr>
          </a:p>
        </p:txBody>
      </p:sp>
      <p:pic>
        <p:nvPicPr>
          <p:cNvPr id="628" name="Google Shape;628;p128"/>
          <p:cNvPicPr preferRelativeResize="0"/>
          <p:nvPr/>
        </p:nvPicPr>
        <p:blipFill>
          <a:blip r:embed="rId3">
            <a:alphaModFix/>
          </a:blip>
          <a:stretch>
            <a:fillRect/>
          </a:stretch>
        </p:blipFill>
        <p:spPr>
          <a:xfrm>
            <a:off x="5087100" y="1127575"/>
            <a:ext cx="3581400" cy="1419225"/>
          </a:xfrm>
          <a:prstGeom prst="rect">
            <a:avLst/>
          </a:prstGeom>
          <a:noFill/>
          <a:ln>
            <a:noFill/>
          </a:ln>
        </p:spPr>
      </p:pic>
      <p:pic>
        <p:nvPicPr>
          <p:cNvPr id="629" name="Google Shape;629;p128"/>
          <p:cNvPicPr preferRelativeResize="0"/>
          <p:nvPr/>
        </p:nvPicPr>
        <p:blipFill>
          <a:blip r:embed="rId4">
            <a:alphaModFix/>
          </a:blip>
          <a:stretch>
            <a:fillRect/>
          </a:stretch>
        </p:blipFill>
        <p:spPr>
          <a:xfrm>
            <a:off x="5087100" y="3191175"/>
            <a:ext cx="3581400" cy="14613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29"/>
          <p:cNvSpPr txBox="1"/>
          <p:nvPr/>
        </p:nvSpPr>
        <p:spPr>
          <a:xfrm>
            <a:off x="541850" y="468300"/>
            <a:ext cx="6823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Finalmente, trabajando con body</a:t>
            </a:r>
            <a:endParaRPr sz="4000" b="1">
              <a:solidFill>
                <a:schemeClr val="dk1"/>
              </a:solidFill>
              <a:latin typeface="DM Sans"/>
              <a:ea typeface="DM Sans"/>
              <a:cs typeface="DM Sans"/>
              <a:sym typeface="DM Sans"/>
            </a:endParaRPr>
          </a:p>
        </p:txBody>
      </p:sp>
      <p:sp>
        <p:nvSpPr>
          <p:cNvPr id="635" name="Google Shape;635;p129"/>
          <p:cNvSpPr txBox="1"/>
          <p:nvPr/>
        </p:nvSpPr>
        <p:spPr>
          <a:xfrm>
            <a:off x="514550" y="1915100"/>
            <a:ext cx="8115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Finalmente, para poder manejar con parámetros, Nest también nos ha proporcionado un decorador específico para poder leer bodies, al final, nos ayudará a tener un control más específico. Nota cómo podemos recibir ya un esquema predefinido, pero la validación de campos podrá ser similar.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636" name="Google Shape;636;p129"/>
          <p:cNvPicPr preferRelativeResize="0"/>
          <p:nvPr/>
        </p:nvPicPr>
        <p:blipFill>
          <a:blip r:embed="rId3">
            <a:alphaModFix/>
          </a:blip>
          <a:stretch>
            <a:fillRect/>
          </a:stretch>
        </p:blipFill>
        <p:spPr>
          <a:xfrm>
            <a:off x="514550" y="3307050"/>
            <a:ext cx="8114901" cy="788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30"/>
          <p:cNvSpPr txBox="1"/>
          <p:nvPr/>
        </p:nvSpPr>
        <p:spPr>
          <a:xfrm>
            <a:off x="460825" y="453825"/>
            <a:ext cx="6823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Todo en uno</a:t>
            </a:r>
            <a:endParaRPr sz="4000" b="1">
              <a:solidFill>
                <a:schemeClr val="dk1"/>
              </a:solidFill>
              <a:latin typeface="DM Sans"/>
              <a:ea typeface="DM Sans"/>
              <a:cs typeface="DM Sans"/>
              <a:sym typeface="DM Sans"/>
            </a:endParaRPr>
          </a:p>
        </p:txBody>
      </p:sp>
      <p:sp>
        <p:nvSpPr>
          <p:cNvPr id="642" name="Google Shape;642;p130"/>
          <p:cNvSpPr txBox="1"/>
          <p:nvPr/>
        </p:nvSpPr>
        <p:spPr>
          <a:xfrm>
            <a:off x="475500" y="1685625"/>
            <a:ext cx="47472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¿Recuerdas lo maravilloso que era poder contar con el req.body, req.params y req.query, todo en un solo objeto sin declararlos uno a uno?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Nest nos proporciona también un decorador </a:t>
            </a:r>
            <a:r>
              <a:rPr lang="es" sz="1350" b="1" dirty="0">
                <a:latin typeface="DM Sans"/>
                <a:ea typeface="DM Sans"/>
                <a:cs typeface="DM Sans"/>
                <a:sym typeface="DM Sans"/>
              </a:rPr>
              <a:t>Request</a:t>
            </a:r>
            <a:r>
              <a:rPr lang="es" sz="1350" dirty="0">
                <a:latin typeface="DM Sans"/>
                <a:ea typeface="DM Sans"/>
                <a:cs typeface="DM Sans"/>
                <a:sym typeface="DM Sans"/>
              </a:rPr>
              <a:t>, el cual contará con todo lo necesario para poder acceder como lo hacíamos antes.</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¡Ahora tenemos todos los decoradores esenciales para manejar nuestros requests correctamente!</a:t>
            </a:r>
            <a:endParaRPr sz="1350" dirty="0">
              <a:latin typeface="DM Sans"/>
              <a:ea typeface="DM Sans"/>
              <a:cs typeface="DM Sans"/>
              <a:sym typeface="DM Sans"/>
            </a:endParaRPr>
          </a:p>
        </p:txBody>
      </p:sp>
      <p:pic>
        <p:nvPicPr>
          <p:cNvPr id="643" name="Google Shape;643;p130"/>
          <p:cNvPicPr preferRelativeResize="0"/>
          <p:nvPr/>
        </p:nvPicPr>
        <p:blipFill>
          <a:blip r:embed="rId3">
            <a:alphaModFix/>
          </a:blip>
          <a:stretch>
            <a:fillRect/>
          </a:stretch>
        </p:blipFill>
        <p:spPr>
          <a:xfrm>
            <a:off x="5222750" y="1882950"/>
            <a:ext cx="3445750" cy="198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86"/>
          <p:cNvSpPr txBox="1"/>
          <p:nvPr/>
        </p:nvSpPr>
        <p:spPr>
          <a:xfrm>
            <a:off x="475500" y="5688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a:t>
            </a:r>
            <a:endParaRPr sz="3000" b="1">
              <a:solidFill>
                <a:srgbClr val="EAFF6A"/>
              </a:solidFill>
              <a:latin typeface="DM Sans"/>
              <a:ea typeface="DM Sans"/>
              <a:cs typeface="DM Sans"/>
              <a:sym typeface="DM Sans"/>
            </a:endParaRPr>
          </a:p>
        </p:txBody>
      </p:sp>
      <p:pic>
        <p:nvPicPr>
          <p:cNvPr id="311" name="Google Shape;311;p86"/>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2" name="Google Shape;312;p86"/>
          <p:cNvSpPr txBox="1"/>
          <p:nvPr/>
        </p:nvSpPr>
        <p:spPr>
          <a:xfrm>
            <a:off x="2526075" y="1618625"/>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Conocer qué es un framework de desarrollo</a:t>
            </a:r>
            <a:endParaRPr>
              <a:solidFill>
                <a:schemeClr val="lt1"/>
              </a:solidFill>
              <a:latin typeface="DM Sans"/>
              <a:ea typeface="DM Sans"/>
              <a:cs typeface="DM Sans"/>
              <a:sym typeface="DM Sans"/>
            </a:endParaRPr>
          </a:p>
        </p:txBody>
      </p:sp>
      <p:pic>
        <p:nvPicPr>
          <p:cNvPr id="313" name="Google Shape;313;p86"/>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14" name="Google Shape;314;p86"/>
          <p:cNvCxnSpPr>
            <a:stCxn id="311" idx="2"/>
            <a:endCxn id="313" idx="0"/>
          </p:cNvCxnSpPr>
          <p:nvPr/>
        </p:nvCxnSpPr>
        <p:spPr>
          <a:xfrm rot="-5400000" flipH="1">
            <a:off x="1936425" y="2252012"/>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15" name="Google Shape;315;p86"/>
          <p:cNvSpPr txBox="1"/>
          <p:nvPr/>
        </p:nvSpPr>
        <p:spPr>
          <a:xfrm>
            <a:off x="2526075" y="3146225"/>
            <a:ext cx="559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Primeras implementaciones de Nestjs</a:t>
            </a:r>
            <a:endParaRPr>
              <a:solidFill>
                <a:schemeClr val="lt1"/>
              </a:solidFill>
              <a:latin typeface="DM Sans"/>
              <a:ea typeface="DM Sans"/>
              <a:cs typeface="DM Sans"/>
              <a:sym typeface="DM Sans"/>
            </a:endParaRPr>
          </a:p>
        </p:txBody>
      </p:sp>
      <p:pic>
        <p:nvPicPr>
          <p:cNvPr id="316" name="Google Shape;316;p86"/>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317" name="Google Shape;317;p86"/>
          <p:cNvSpPr txBox="1"/>
          <p:nvPr/>
        </p:nvSpPr>
        <p:spPr>
          <a:xfrm>
            <a:off x="2487288" y="2468313"/>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Conocer qué es Nest js y la importancia de su uso</a:t>
            </a:r>
            <a:endParaRPr>
              <a:solidFill>
                <a:schemeClr val="lt1"/>
              </a:solidFill>
              <a:latin typeface="DM Sans"/>
              <a:ea typeface="DM Sans"/>
              <a:cs typeface="DM Sans"/>
              <a:sym typeface="DM Sans"/>
            </a:endParaRPr>
          </a:p>
        </p:txBody>
      </p:sp>
      <p:cxnSp>
        <p:nvCxnSpPr>
          <p:cNvPr id="318" name="Google Shape;318;p86"/>
          <p:cNvCxnSpPr>
            <a:stCxn id="313" idx="2"/>
          </p:cNvCxnSpPr>
          <p:nvPr/>
        </p:nvCxnSpPr>
        <p:spPr>
          <a:xfrm rot="5400000">
            <a:off x="2033775" y="3019950"/>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131"/>
          <p:cNvGrpSpPr/>
          <p:nvPr/>
        </p:nvGrpSpPr>
        <p:grpSpPr>
          <a:xfrm>
            <a:off x="4202556" y="994173"/>
            <a:ext cx="738900" cy="738900"/>
            <a:chOff x="974706" y="2467173"/>
            <a:chExt cx="738900" cy="738900"/>
          </a:xfrm>
        </p:grpSpPr>
        <p:sp>
          <p:nvSpPr>
            <p:cNvPr id="649" name="Google Shape;649;p13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0" name="Google Shape;650;p13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51" name="Google Shape;651;p131"/>
          <p:cNvSpPr txBox="1"/>
          <p:nvPr/>
        </p:nvSpPr>
        <p:spPr>
          <a:xfrm>
            <a:off x="1461300" y="21201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Finalizando el servicio</a:t>
            </a:r>
            <a:endParaRPr sz="4000" b="1" i="0" u="none" strike="noStrike" cap="none">
              <a:solidFill>
                <a:schemeClr val="dk1"/>
              </a:solidFill>
              <a:highlight>
                <a:srgbClr val="EAFF6A"/>
              </a:highlight>
              <a:latin typeface="DM Sans"/>
              <a:ea typeface="DM Sans"/>
              <a:cs typeface="DM Sans"/>
              <a:sym typeface="DM Sans"/>
            </a:endParaRPr>
          </a:p>
        </p:txBody>
      </p:sp>
      <p:sp>
        <p:nvSpPr>
          <p:cNvPr id="652" name="Google Shape;652;p131"/>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5-10</a:t>
            </a:r>
            <a:r>
              <a:rPr lang="es" sz="2000" b="1">
                <a:solidFill>
                  <a:srgbClr val="83AEFB"/>
                </a:solidFill>
                <a:latin typeface="DM Sans"/>
                <a:ea typeface="DM Sans"/>
                <a:cs typeface="DM Sans"/>
                <a:sym typeface="DM Sans"/>
              </a:rPr>
              <a:t>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132"/>
          <p:cNvGrpSpPr/>
          <p:nvPr/>
        </p:nvGrpSpPr>
        <p:grpSpPr>
          <a:xfrm>
            <a:off x="457347" y="468298"/>
            <a:ext cx="431074" cy="431074"/>
            <a:chOff x="974706" y="2467173"/>
            <a:chExt cx="738900" cy="738900"/>
          </a:xfrm>
        </p:grpSpPr>
        <p:sp>
          <p:nvSpPr>
            <p:cNvPr id="658" name="Google Shape;658;p132"/>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9" name="Google Shape;659;p13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0" name="Google Shape;660;p132"/>
          <p:cNvSpPr txBox="1"/>
          <p:nvPr/>
        </p:nvSpPr>
        <p:spPr>
          <a:xfrm>
            <a:off x="501450" y="1081750"/>
            <a:ext cx="7980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Finalizando los métodos</a:t>
            </a:r>
            <a:endParaRPr sz="4000" b="1" i="0" u="none" strike="noStrike" cap="none">
              <a:solidFill>
                <a:schemeClr val="dk1"/>
              </a:solidFill>
              <a:latin typeface="DM Sans"/>
              <a:ea typeface="DM Sans"/>
              <a:cs typeface="DM Sans"/>
              <a:sym typeface="DM Sans"/>
            </a:endParaRPr>
          </a:p>
        </p:txBody>
      </p:sp>
      <p:pic>
        <p:nvPicPr>
          <p:cNvPr id="661" name="Google Shape;661;p13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62" name="Google Shape;662;p132"/>
          <p:cNvSpPr txBox="1"/>
          <p:nvPr/>
        </p:nvSpPr>
        <p:spPr>
          <a:xfrm>
            <a:off x="501450" y="2131400"/>
            <a:ext cx="7240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Con base en la estructura previamente realizada.</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Finalizar todos los servicios ligados al controlador para tener una funcionalidad completa con el módulo de usuarios.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 debe poder crear un usuario, buscar un usuario, ver todos los usuarios, actualizar un usuario, y borrar un usuario. Todo se seguirá manejando con persistencia en memoria</a:t>
            </a:r>
            <a:endParaRPr sz="1350">
              <a:latin typeface="DM Sans"/>
              <a:ea typeface="DM Sans"/>
              <a:cs typeface="DM Sans"/>
              <a:sym typeface="DM Sans"/>
            </a:endParaRPr>
          </a:p>
        </p:txBody>
      </p:sp>
      <p:sp>
        <p:nvSpPr>
          <p:cNvPr id="663" name="Google Shape;663;p13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68" name="Google Shape;668;p133"/>
          <p:cNvGrpSpPr/>
          <p:nvPr/>
        </p:nvGrpSpPr>
        <p:grpSpPr>
          <a:xfrm>
            <a:off x="473371" y="619433"/>
            <a:ext cx="738905" cy="738905"/>
            <a:chOff x="575612" y="1950748"/>
            <a:chExt cx="431100" cy="431100"/>
          </a:xfrm>
        </p:grpSpPr>
        <p:sp>
          <p:nvSpPr>
            <p:cNvPr id="669" name="Google Shape;669;p13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0" name="Google Shape;670;p13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71" name="Google Shape;671;p13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72" name="Google Shape;672;p133"/>
          <p:cNvSpPr txBox="1"/>
          <p:nvPr/>
        </p:nvSpPr>
        <p:spPr>
          <a:xfrm>
            <a:off x="473350" y="1626100"/>
            <a:ext cx="80868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Hasta este punto, ¿Cuál consideras que es el punto de mantener una estructura tan rigurosa en la forma de hacer los requests de la entidad users?</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¿Consideras que la estructura planteada ayuda o afecta a la forma de trabajar en el backend?</a:t>
            </a:r>
            <a:endParaRPr sz="2500">
              <a:solidFill>
                <a:srgbClr val="B7B7B7"/>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3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678" name="Google Shape;678;p134"/>
          <p:cNvSpPr txBox="1"/>
          <p:nvPr/>
        </p:nvSpPr>
        <p:spPr>
          <a:xfrm>
            <a:off x="475500" y="1358425"/>
            <a:ext cx="8347500" cy="354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Crearemos un nuevo módulo products.</a:t>
            </a:r>
            <a:endParaRPr sz="20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Éste se deberá ejecutar bajo el comando nest g resource.</a:t>
            </a:r>
            <a:br>
              <a:rPr lang="es" sz="2000">
                <a:solidFill>
                  <a:srgbClr val="B7B7B7"/>
                </a:solidFill>
                <a:latin typeface="DM Sans"/>
                <a:ea typeface="DM Sans"/>
                <a:cs typeface="DM Sans"/>
                <a:sym typeface="DM Sans"/>
              </a:rPr>
            </a:br>
            <a:endParaRPr sz="20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b="1">
                <a:solidFill>
                  <a:srgbClr val="83AEFB"/>
                </a:solidFill>
                <a:latin typeface="DM Sans"/>
                <a:ea typeface="DM Sans"/>
                <a:cs typeface="DM Sans"/>
                <a:sym typeface="DM Sans"/>
              </a:rPr>
              <a:t>¿De qué manera?</a:t>
            </a:r>
            <a:endParaRPr sz="2000" b="1">
              <a:solidFill>
                <a:srgbClr val="83AEFB"/>
              </a:solidFill>
              <a:latin typeface="DM Sans"/>
              <a:ea typeface="DM Sans"/>
              <a:cs typeface="DM Sans"/>
              <a:sym typeface="DM Sans"/>
            </a:endParaRPr>
          </a:p>
          <a:p>
            <a:pPr marL="457200" lvl="0" indent="-355600" algn="l" rtl="0">
              <a:spcBef>
                <a:spcPts val="0"/>
              </a:spcBef>
              <a:spcAft>
                <a:spcPts val="0"/>
              </a:spcAft>
              <a:buClr>
                <a:srgbClr val="B7B7B7"/>
              </a:buClr>
              <a:buSzPts val="2000"/>
              <a:buFont typeface="DM Sans"/>
              <a:buChar char="✓"/>
            </a:pPr>
            <a:r>
              <a:rPr lang="es" sz="2000">
                <a:solidFill>
                  <a:srgbClr val="B7B7B7"/>
                </a:solidFill>
                <a:latin typeface="DM Sans"/>
                <a:ea typeface="DM Sans"/>
                <a:cs typeface="DM Sans"/>
                <a:sym typeface="DM Sans"/>
              </a:rPr>
              <a:t>Modificaremos la lógica del findAll y el create para que se pueda crear un producto y ver los productos en memoria.</a:t>
            </a:r>
            <a:endParaRPr sz="2000">
              <a:solidFill>
                <a:srgbClr val="B7B7B7"/>
              </a:solidFill>
              <a:latin typeface="DM Sans"/>
              <a:ea typeface="DM Sans"/>
              <a:cs typeface="DM Sans"/>
              <a:sym typeface="DM Sans"/>
            </a:endParaRPr>
          </a:p>
          <a:p>
            <a:pPr marL="457200" lvl="0" indent="-355600" algn="l" rtl="0">
              <a:spcBef>
                <a:spcPts val="0"/>
              </a:spcBef>
              <a:spcAft>
                <a:spcPts val="0"/>
              </a:spcAft>
              <a:buClr>
                <a:srgbClr val="B7B7B7"/>
              </a:buClr>
              <a:buSzPts val="2000"/>
              <a:buFont typeface="DM Sans"/>
              <a:buChar char="✓"/>
            </a:pPr>
            <a:r>
              <a:rPr lang="es" sz="2000">
                <a:solidFill>
                  <a:srgbClr val="B7B7B7"/>
                </a:solidFill>
                <a:latin typeface="DM Sans"/>
                <a:ea typeface="DM Sans"/>
                <a:cs typeface="DM Sans"/>
                <a:sym typeface="DM Sans"/>
              </a:rPr>
              <a:t>No es necesario realizar los demás métodos.</a:t>
            </a:r>
            <a:endParaRPr sz="2000">
              <a:solidFill>
                <a:srgbClr val="B7B7B7"/>
              </a:solidFill>
              <a:latin typeface="DM Sans"/>
              <a:ea typeface="DM Sans"/>
              <a:cs typeface="DM Sans"/>
              <a:sym typeface="DM Sans"/>
            </a:endParaRPr>
          </a:p>
          <a:p>
            <a:pPr marL="457200" lvl="0" indent="-355600" algn="l" rtl="0">
              <a:spcBef>
                <a:spcPts val="0"/>
              </a:spcBef>
              <a:spcAft>
                <a:spcPts val="0"/>
              </a:spcAft>
              <a:buClr>
                <a:srgbClr val="B7B7B7"/>
              </a:buClr>
              <a:buSzPts val="2000"/>
              <a:buFont typeface="DM Sans"/>
              <a:buChar char="✓"/>
            </a:pPr>
            <a:r>
              <a:rPr lang="es" sz="2000">
                <a:solidFill>
                  <a:srgbClr val="B7B7B7"/>
                </a:solidFill>
                <a:latin typeface="DM Sans"/>
                <a:ea typeface="DM Sans"/>
                <a:cs typeface="DM Sans"/>
                <a:sym typeface="DM Sans"/>
              </a:rPr>
              <a:t>Modificaremos la entidad Product, para que ésta pueda fungir como el modelo representativo de la persistencia de productos.</a:t>
            </a:r>
            <a:endParaRPr sz="20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200">
              <a:solidFill>
                <a:srgbClr val="B7B7B7"/>
              </a:solidFill>
              <a:latin typeface="DM Sans"/>
              <a:ea typeface="DM Sans"/>
              <a:cs typeface="DM Sans"/>
              <a:sym typeface="DM Sans"/>
            </a:endParaRPr>
          </a:p>
          <a:p>
            <a:pPr marL="0" lvl="0" indent="0" algn="l" rtl="0">
              <a:spcBef>
                <a:spcPts val="0"/>
              </a:spcBef>
              <a:spcAft>
                <a:spcPts val="0"/>
              </a:spcAft>
              <a:buNone/>
            </a:pPr>
            <a:r>
              <a:rPr lang="es" sz="1600">
                <a:solidFill>
                  <a:srgbClr val="B7B7B7"/>
                </a:solidFill>
                <a:latin typeface="DM Sans"/>
                <a:ea typeface="DM Sans"/>
                <a:cs typeface="DM Sans"/>
                <a:sym typeface="DM Sans"/>
              </a:rPr>
              <a:t>Tiempo estimado: </a:t>
            </a:r>
            <a:r>
              <a:rPr lang="es" sz="1600" b="1">
                <a:solidFill>
                  <a:srgbClr val="83AEFB"/>
                </a:solidFill>
                <a:latin typeface="DM Sans"/>
                <a:ea typeface="DM Sans"/>
                <a:cs typeface="DM Sans"/>
                <a:sym typeface="DM Sans"/>
              </a:rPr>
              <a:t>10/15 minutos</a:t>
            </a:r>
            <a:endParaRPr sz="1600" b="1">
              <a:solidFill>
                <a:srgbClr val="83AEFB"/>
              </a:solidFill>
              <a:latin typeface="DM Sans"/>
              <a:ea typeface="DM Sans"/>
              <a:cs typeface="DM Sans"/>
              <a:sym typeface="DM Sans"/>
            </a:endParaRPr>
          </a:p>
        </p:txBody>
      </p:sp>
      <p:grpSp>
        <p:nvGrpSpPr>
          <p:cNvPr id="679" name="Google Shape;679;p134"/>
          <p:cNvGrpSpPr/>
          <p:nvPr/>
        </p:nvGrpSpPr>
        <p:grpSpPr>
          <a:xfrm>
            <a:off x="473351" y="619523"/>
            <a:ext cx="738900" cy="738900"/>
            <a:chOff x="473351" y="619523"/>
            <a:chExt cx="738900" cy="738900"/>
          </a:xfrm>
        </p:grpSpPr>
        <p:sp>
          <p:nvSpPr>
            <p:cNvPr id="680" name="Google Shape;680;p13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1" name="Google Shape;681;p13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35"/>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a:t>
            </a:r>
            <a:endParaRPr sz="4000" i="0" u="none" strike="noStrike" cap="none">
              <a:solidFill>
                <a:schemeClr val="lt1"/>
              </a:solidFill>
              <a:latin typeface="DM Sans"/>
              <a:ea typeface="DM Sans"/>
              <a:cs typeface="DM Sans"/>
              <a:sym typeface="DM Sans"/>
            </a:endParaRPr>
          </a:p>
        </p:txBody>
      </p:sp>
      <p:sp>
        <p:nvSpPr>
          <p:cNvPr id="687" name="Google Shape;687;p135"/>
          <p:cNvSpPr txBox="1"/>
          <p:nvPr/>
        </p:nvSpPr>
        <p:spPr>
          <a:xfrm>
            <a:off x="2109143" y="2502363"/>
            <a:ext cx="49257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Concepto e instalación de Nestjs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Arquitectura y archivos de Nestjs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Módulos, controladores y servicios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Entidades, DTOs y decoradores.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GET, POST, PATCH, DELETE en Nestjs</a:t>
            </a:r>
            <a:endParaRPr sz="135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3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a:solidFill>
                  <a:srgbClr val="E8E7E3"/>
                </a:solidFil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693" name="Google Shape;693;p136"/>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lang="es" sz="2000" b="0" i="0" u="none" strike="noStrike" cap="none">
                <a:solidFill>
                  <a:schemeClr val="lt1"/>
                </a:solidFill>
                <a:latin typeface="DM Sans"/>
                <a:ea typeface="DM Sans"/>
                <a:cs typeface="DM Sans"/>
                <a:sym typeface="DM Sans"/>
              </a:rPr>
              <a:t>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137"/>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699" name="Google Shape;699;p137"/>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700" name="Google Shape;700;p137"/>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701" name="Google Shape;701;p137"/>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702" name="Google Shape;702;p137"/>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22 - Parte I</a:t>
            </a:r>
            <a:endParaRPr sz="1600" i="0" u="none" strike="noStrike" cap="none">
              <a:solidFill>
                <a:schemeClr val="lt1"/>
              </a:solidFill>
              <a:latin typeface="DM Sans"/>
              <a:ea typeface="DM Sans"/>
              <a:cs typeface="DM Sans"/>
              <a:sym typeface="DM Sans"/>
            </a:endParaRPr>
          </a:p>
        </p:txBody>
      </p:sp>
      <p:cxnSp>
        <p:nvCxnSpPr>
          <p:cNvPr id="703" name="Google Shape;703;p137"/>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04" name="Google Shape;704;p137"/>
          <p:cNvSpPr txBox="1"/>
          <p:nvPr/>
        </p:nvSpPr>
        <p:spPr>
          <a:xfrm>
            <a:off x="1423063" y="1829125"/>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Frameworks de desarrollo: Nestjs (Parte I)</a:t>
            </a:r>
            <a:endParaRPr sz="1500" b="1" i="0" u="none" strike="noStrike" cap="none">
              <a:solidFill>
                <a:srgbClr val="999999"/>
              </a:solidFill>
              <a:latin typeface="DM Sans"/>
              <a:ea typeface="DM Sans"/>
              <a:cs typeface="DM Sans"/>
              <a:sym typeface="DM Sans"/>
            </a:endParaRPr>
          </a:p>
        </p:txBody>
      </p:sp>
      <p:sp>
        <p:nvSpPr>
          <p:cNvPr id="705" name="Google Shape;705;p137"/>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22 - Parte II</a:t>
            </a:r>
            <a:endParaRPr sz="1600" b="1" i="0" u="none" strike="noStrike" cap="none">
              <a:solidFill>
                <a:srgbClr val="FFFFFF"/>
              </a:solidFill>
              <a:latin typeface="DM Sans"/>
              <a:ea typeface="DM Sans"/>
              <a:cs typeface="DM Sans"/>
              <a:sym typeface="DM Sans"/>
            </a:endParaRPr>
          </a:p>
        </p:txBody>
      </p:sp>
      <p:cxnSp>
        <p:nvCxnSpPr>
          <p:cNvPr id="706" name="Google Shape;706;p137"/>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707" name="Google Shape;707;p137"/>
          <p:cNvSpPr txBox="1"/>
          <p:nvPr/>
        </p:nvSpPr>
        <p:spPr>
          <a:xfrm>
            <a:off x="3668000" y="188735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Frameworks de desarrollo: Nestjs (Parte II)</a:t>
            </a:r>
            <a:endParaRPr sz="1500" b="1">
              <a:solidFill>
                <a:srgbClr val="EAFF6A"/>
              </a:solidFill>
              <a:latin typeface="DM Sans"/>
              <a:ea typeface="DM Sans"/>
              <a:cs typeface="DM Sans"/>
              <a:sym typeface="DM Sans"/>
            </a:endParaRPr>
          </a:p>
        </p:txBody>
      </p:sp>
      <p:cxnSp>
        <p:nvCxnSpPr>
          <p:cNvPr id="708" name="Google Shape;708;p137"/>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709" name="Google Shape;709;p137"/>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710" name="Google Shape;710;p137"/>
          <p:cNvSpPr txBox="1"/>
          <p:nvPr/>
        </p:nvSpPr>
        <p:spPr>
          <a:xfrm>
            <a:off x="3796188" y="3012350"/>
            <a:ext cx="1732500" cy="10518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Conexión de Nestjs a Mongo</a:t>
            </a:r>
            <a:endParaRPr sz="1200">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Autenticación con JWT</a:t>
            </a:r>
            <a:endParaRPr sz="1200">
              <a:solidFill>
                <a:schemeClr val="lt1"/>
              </a:solidFill>
              <a:latin typeface="DM Sans"/>
              <a:ea typeface="DM Sans"/>
              <a:cs typeface="DM Sans"/>
              <a:sym typeface="DM Sans"/>
            </a:endParaRPr>
          </a:p>
        </p:txBody>
      </p:sp>
      <p:sp>
        <p:nvSpPr>
          <p:cNvPr id="711" name="Google Shape;711;p137"/>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712" name="Google Shape;712;p137"/>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713" name="Google Shape;713;p137"/>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23 - Parte I</a:t>
            </a:r>
            <a:endParaRPr sz="1600" i="0" u="none" strike="noStrike" cap="none">
              <a:solidFill>
                <a:schemeClr val="lt1"/>
              </a:solidFill>
              <a:latin typeface="DM Sans"/>
              <a:ea typeface="DM Sans"/>
              <a:cs typeface="DM Sans"/>
              <a:sym typeface="DM Sans"/>
            </a:endParaRPr>
          </a:p>
        </p:txBody>
      </p:sp>
      <p:cxnSp>
        <p:nvCxnSpPr>
          <p:cNvPr id="714" name="Google Shape;714;p137"/>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15" name="Google Shape;715;p137"/>
          <p:cNvSpPr txBox="1"/>
          <p:nvPr/>
        </p:nvSpPr>
        <p:spPr>
          <a:xfrm>
            <a:off x="5953713" y="18325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Práctica integradora</a:t>
            </a:r>
            <a:endParaRPr sz="1500" b="1">
              <a:solidFill>
                <a:srgbClr val="999999"/>
              </a:solidFill>
              <a:latin typeface="DM Sans"/>
              <a:ea typeface="DM Sans"/>
              <a:cs typeface="DM Sans"/>
              <a:sym typeface="DM Sans"/>
            </a:endParaRPr>
          </a:p>
        </p:txBody>
      </p:sp>
      <p:cxnSp>
        <p:nvCxnSpPr>
          <p:cNvPr id="716" name="Google Shape;716;p137"/>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717" name="Google Shape;717;p137"/>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718" name="Google Shape;718;p137"/>
          <p:cNvSpPr txBox="1"/>
          <p:nvPr/>
        </p:nvSpPr>
        <p:spPr>
          <a:xfrm>
            <a:off x="1586388" y="2727125"/>
            <a:ext cx="1732500" cy="1847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Framework de desarrollo</a:t>
            </a:r>
            <a:endParaRPr sz="1200">
              <a:solidFill>
                <a:srgbClr val="CCCCCC"/>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CCCCCC"/>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NESTjs</a:t>
            </a:r>
            <a:endParaRPr sz="1200">
              <a:solidFill>
                <a:srgbClr val="CCCCCC"/>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CCCCCC"/>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Métodos principales en NESTjs</a:t>
            </a:r>
            <a:endParaRPr sz="1200">
              <a:solidFill>
                <a:srgbClr val="CCCCCC"/>
              </a:solidFill>
              <a:latin typeface="DM Sans"/>
              <a:ea typeface="DM Sans"/>
              <a:cs typeface="DM Sans"/>
              <a:sym typeface="DM Sans"/>
            </a:endParaRPr>
          </a:p>
          <a:p>
            <a:pPr marL="0" marR="0" lvl="0" indent="0" algn="l" rtl="0">
              <a:lnSpc>
                <a:spcPct val="100000"/>
              </a:lnSpc>
              <a:spcBef>
                <a:spcPts val="0"/>
              </a:spcBef>
              <a:spcAft>
                <a:spcPts val="0"/>
              </a:spcAft>
              <a:buNone/>
            </a:pPr>
            <a:endParaRPr sz="1200">
              <a:solidFill>
                <a:srgbClr val="CCCCCC"/>
              </a:solidFill>
              <a:latin typeface="DM Sans"/>
              <a:ea typeface="DM Sans"/>
              <a:cs typeface="DM Sans"/>
              <a:sym typeface="DM Sans"/>
            </a:endParaRPr>
          </a:p>
        </p:txBody>
      </p:sp>
      <p:sp>
        <p:nvSpPr>
          <p:cNvPr id="719" name="Google Shape;719;p137"/>
          <p:cNvSpPr txBox="1"/>
          <p:nvPr/>
        </p:nvSpPr>
        <p:spPr>
          <a:xfrm>
            <a:off x="6005988" y="3012350"/>
            <a:ext cx="1732500" cy="867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Skills</a:t>
            </a:r>
            <a:endParaRPr sz="1200">
              <a:solidFill>
                <a:srgbClr val="CCCCCC"/>
              </a:solidFill>
              <a:latin typeface="DM Sans"/>
              <a:ea typeface="DM Sans"/>
              <a:cs typeface="DM Sans"/>
              <a:sym typeface="DM Sans"/>
            </a:endParaRPr>
          </a:p>
          <a:p>
            <a:pPr marL="457200" marR="0" lvl="0" indent="-304800" algn="l" rtl="0">
              <a:lnSpc>
                <a:spcPct val="100000"/>
              </a:lnSpc>
              <a:spcBef>
                <a:spcPts val="1000"/>
              </a:spcBef>
              <a:spcAft>
                <a:spcPts val="0"/>
              </a:spcAft>
              <a:buClr>
                <a:srgbClr val="EA90FF"/>
              </a:buClr>
              <a:buSzPts val="1200"/>
              <a:buFont typeface="DM Sans"/>
              <a:buChar char="✓"/>
            </a:pPr>
            <a:r>
              <a:rPr lang="es" sz="1200">
                <a:solidFill>
                  <a:srgbClr val="CCCCCC"/>
                </a:solidFill>
                <a:latin typeface="DM Sans"/>
                <a:ea typeface="DM Sans"/>
                <a:cs typeface="DM Sans"/>
                <a:sym typeface="DM Sans"/>
              </a:rPr>
              <a:t>Práctica integradora</a:t>
            </a:r>
            <a:endParaRPr sz="1200">
              <a:solidFill>
                <a:srgbClr val="CCCCCC"/>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38"/>
          <p:cNvSpPr txBox="1"/>
          <p:nvPr/>
        </p:nvSpPr>
        <p:spPr>
          <a:xfrm>
            <a:off x="501450" y="778000"/>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725" name="Google Shape;725;p138"/>
          <p:cNvPicPr preferRelativeResize="0"/>
          <p:nvPr/>
        </p:nvPicPr>
        <p:blipFill>
          <a:blip r:embed="rId3">
            <a:alphaModFix/>
          </a:blip>
          <a:stretch>
            <a:fillRect/>
          </a:stretch>
        </p:blipFill>
        <p:spPr>
          <a:xfrm>
            <a:off x="2170675" y="2048413"/>
            <a:ext cx="196975" cy="196975"/>
          </a:xfrm>
          <a:prstGeom prst="rect">
            <a:avLst/>
          </a:prstGeom>
          <a:noFill/>
          <a:ln>
            <a:noFill/>
          </a:ln>
        </p:spPr>
      </p:pic>
      <p:sp>
        <p:nvSpPr>
          <p:cNvPr id="726" name="Google Shape;726;p138"/>
          <p:cNvSpPr txBox="1"/>
          <p:nvPr/>
        </p:nvSpPr>
        <p:spPr>
          <a:xfrm>
            <a:off x="2485213" y="1731250"/>
            <a:ext cx="444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Utilizar </a:t>
            </a:r>
            <a:r>
              <a:rPr lang="es">
                <a:solidFill>
                  <a:schemeClr val="lt1"/>
                </a:solidFill>
                <a:latin typeface="DM Sans"/>
                <a:ea typeface="DM Sans"/>
                <a:cs typeface="DM Sans"/>
                <a:sym typeface="DM Sans"/>
              </a:rPr>
              <a:t>la arquitectura de Nestjs para poder conectar con la base de datos de Mongo a partir de mongoose</a:t>
            </a:r>
            <a:endParaRPr>
              <a:solidFill>
                <a:schemeClr val="lt1"/>
              </a:solidFill>
              <a:latin typeface="DM Sans"/>
              <a:ea typeface="DM Sans"/>
              <a:cs typeface="DM Sans"/>
              <a:sym typeface="DM Sans"/>
            </a:endParaRPr>
          </a:p>
        </p:txBody>
      </p:sp>
      <p:pic>
        <p:nvPicPr>
          <p:cNvPr id="727" name="Google Shape;727;p138"/>
          <p:cNvPicPr preferRelativeResize="0"/>
          <p:nvPr/>
        </p:nvPicPr>
        <p:blipFill>
          <a:blip r:embed="rId3">
            <a:alphaModFix/>
          </a:blip>
          <a:stretch>
            <a:fillRect/>
          </a:stretch>
        </p:blipFill>
        <p:spPr>
          <a:xfrm>
            <a:off x="2170675" y="2915500"/>
            <a:ext cx="196975" cy="196975"/>
          </a:xfrm>
          <a:prstGeom prst="rect">
            <a:avLst/>
          </a:prstGeom>
          <a:noFill/>
          <a:ln>
            <a:noFill/>
          </a:ln>
        </p:spPr>
      </p:pic>
      <p:cxnSp>
        <p:nvCxnSpPr>
          <p:cNvPr id="728" name="Google Shape;728;p138"/>
          <p:cNvCxnSpPr>
            <a:stCxn id="725" idx="2"/>
            <a:endCxn id="727" idx="0"/>
          </p:cNvCxnSpPr>
          <p:nvPr/>
        </p:nvCxnSpPr>
        <p:spPr>
          <a:xfrm rot="-5400000" flipH="1">
            <a:off x="1934362" y="2580187"/>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729" name="Google Shape;729;p138"/>
          <p:cNvSpPr txBox="1"/>
          <p:nvPr/>
        </p:nvSpPr>
        <p:spPr>
          <a:xfrm>
            <a:off x="2485225" y="2796488"/>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Trabajar </a:t>
            </a:r>
            <a:r>
              <a:rPr lang="es">
                <a:solidFill>
                  <a:schemeClr val="lt1"/>
                </a:solidFill>
                <a:latin typeface="DM Sans"/>
                <a:ea typeface="DM Sans"/>
                <a:cs typeface="DM Sans"/>
                <a:sym typeface="DM Sans"/>
              </a:rPr>
              <a:t>con un modelo de autenticación con jwt</a:t>
            </a:r>
            <a:endParaRPr>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3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3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736" name="Google Shape;736;p139"/>
          <p:cNvSpPr/>
          <p:nvPr/>
        </p:nvSpPr>
        <p:spPr>
          <a:xfrm>
            <a:off x="687375" y="15381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Nest+MongoDB</a:t>
            </a:r>
            <a:endParaRPr sz="1200" b="0" i="0" u="none" strike="noStrike" cap="none">
              <a:solidFill>
                <a:srgbClr val="FFFFFF"/>
              </a:solidFill>
              <a:latin typeface="DM Sans"/>
              <a:ea typeface="DM Sans"/>
              <a:cs typeface="DM Sans"/>
              <a:sym typeface="DM Sans"/>
            </a:endParaRPr>
          </a:p>
        </p:txBody>
      </p:sp>
      <p:sp>
        <p:nvSpPr>
          <p:cNvPr id="737" name="Google Shape;737;p139"/>
          <p:cNvSpPr/>
          <p:nvPr/>
        </p:nvSpPr>
        <p:spPr>
          <a:xfrm>
            <a:off x="588531" y="3025200"/>
            <a:ext cx="15969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Inyectando middlewares</a:t>
            </a:r>
            <a:endParaRPr sz="1200" b="0" i="0" u="none" strike="noStrike" cap="none">
              <a:solidFill>
                <a:schemeClr val="lt1"/>
              </a:solidFill>
              <a:latin typeface="DM Sans"/>
              <a:ea typeface="DM Sans"/>
              <a:cs typeface="DM Sans"/>
              <a:sym typeface="DM Sans"/>
            </a:endParaRPr>
          </a:p>
        </p:txBody>
      </p:sp>
      <p:cxnSp>
        <p:nvCxnSpPr>
          <p:cNvPr id="738" name="Google Shape;738;p139"/>
          <p:cNvCxnSpPr>
            <a:stCxn id="736" idx="3"/>
            <a:endCxn id="739" idx="1"/>
          </p:cNvCxnSpPr>
          <p:nvPr/>
        </p:nvCxnSpPr>
        <p:spPr>
          <a:xfrm>
            <a:off x="2086575" y="1828209"/>
            <a:ext cx="775500" cy="600"/>
          </a:xfrm>
          <a:prstGeom prst="bentConnector3">
            <a:avLst>
              <a:gd name="adj1" fmla="val 50007"/>
            </a:avLst>
          </a:prstGeom>
          <a:noFill/>
          <a:ln w="9525" cap="flat" cmpd="sng">
            <a:solidFill>
              <a:srgbClr val="CCCCCC"/>
            </a:solidFill>
            <a:prstDash val="solid"/>
            <a:round/>
            <a:headEnd type="none" w="sm" len="sm"/>
            <a:tailEnd type="oval" w="med" len="med"/>
          </a:ln>
        </p:spPr>
      </p:cxnSp>
      <p:cxnSp>
        <p:nvCxnSpPr>
          <p:cNvPr id="740" name="Google Shape;740;p139"/>
          <p:cNvCxnSpPr>
            <a:stCxn id="737" idx="0"/>
            <a:endCxn id="736" idx="2"/>
          </p:cNvCxnSpPr>
          <p:nvPr/>
        </p:nvCxnSpPr>
        <p:spPr>
          <a:xfrm rot="-5400000">
            <a:off x="933831" y="2571450"/>
            <a:ext cx="906900" cy="6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741" name="Google Shape;741;p139"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739" name="Google Shape;739;p139"/>
          <p:cNvSpPr/>
          <p:nvPr/>
        </p:nvSpPr>
        <p:spPr>
          <a:xfrm>
            <a:off x="2862181" y="15380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schema</a:t>
            </a:r>
            <a:endParaRPr sz="1200" b="0" i="0" u="none" strike="noStrike" cap="none">
              <a:solidFill>
                <a:srgbClr val="222222"/>
              </a:solidFill>
              <a:latin typeface="DM Sans"/>
              <a:ea typeface="DM Sans"/>
              <a:cs typeface="DM Sans"/>
              <a:sym typeface="DM Sans"/>
            </a:endParaRPr>
          </a:p>
        </p:txBody>
      </p:sp>
      <p:sp>
        <p:nvSpPr>
          <p:cNvPr id="742" name="Google Shape;742;p139"/>
          <p:cNvSpPr/>
          <p:nvPr/>
        </p:nvSpPr>
        <p:spPr>
          <a:xfrm>
            <a:off x="2862181" y="3025200"/>
            <a:ext cx="15969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Manejo de entornos Nestjs</a:t>
            </a:r>
            <a:endParaRPr sz="1200" b="0" i="0" u="none" strike="noStrike" cap="none">
              <a:solidFill>
                <a:schemeClr val="lt1"/>
              </a:solidFill>
              <a:latin typeface="DM Sans"/>
              <a:ea typeface="DM Sans"/>
              <a:cs typeface="DM Sans"/>
              <a:sym typeface="DM Sans"/>
            </a:endParaRPr>
          </a:p>
        </p:txBody>
      </p:sp>
      <p:cxnSp>
        <p:nvCxnSpPr>
          <p:cNvPr id="743" name="Google Shape;743;p139"/>
          <p:cNvCxnSpPr/>
          <p:nvPr/>
        </p:nvCxnSpPr>
        <p:spPr>
          <a:xfrm>
            <a:off x="2086575" y="3315009"/>
            <a:ext cx="775500" cy="600"/>
          </a:xfrm>
          <a:prstGeom prst="bentConnector3">
            <a:avLst>
              <a:gd name="adj1" fmla="val 50007"/>
            </a:avLst>
          </a:prstGeom>
          <a:noFill/>
          <a:ln w="9525" cap="flat" cmpd="sng">
            <a:solidFill>
              <a:srgbClr val="CCCCCC"/>
            </a:solidFill>
            <a:prstDash val="solid"/>
            <a:round/>
            <a:headEnd type="none" w="sm" len="sm"/>
            <a:tailEnd type="oval" w="med" len="med"/>
          </a:ln>
        </p:spPr>
      </p:cxnSp>
      <p:cxnSp>
        <p:nvCxnSpPr>
          <p:cNvPr id="744" name="Google Shape;744;p139"/>
          <p:cNvCxnSpPr>
            <a:endCxn id="745" idx="1"/>
          </p:cNvCxnSpPr>
          <p:nvPr/>
        </p:nvCxnSpPr>
        <p:spPr>
          <a:xfrm>
            <a:off x="4459081" y="3314689"/>
            <a:ext cx="7755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745" name="Google Shape;745;p139"/>
          <p:cNvSpPr/>
          <p:nvPr/>
        </p:nvSpPr>
        <p:spPr>
          <a:xfrm>
            <a:off x="5234581" y="30251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¿Expressjs o nest js?</a:t>
            </a:r>
            <a:endParaRPr sz="1200" b="0" i="0" u="none" strike="noStrike" cap="none">
              <a:solidFill>
                <a:srgbClr val="222222"/>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40"/>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22 - Parte I</a:t>
            </a:r>
            <a:endParaRPr sz="1400" b="0" i="0" u="none" strike="noStrike" cap="none">
              <a:solidFill>
                <a:srgbClr val="000000"/>
              </a:solidFill>
              <a:latin typeface="DM Sans"/>
              <a:ea typeface="DM Sans"/>
              <a:cs typeface="DM Sans"/>
              <a:sym typeface="DM Sans"/>
            </a:endParaRPr>
          </a:p>
        </p:txBody>
      </p:sp>
      <p:sp>
        <p:nvSpPr>
          <p:cNvPr id="751" name="Google Shape;751;p140"/>
          <p:cNvSpPr txBox="1"/>
          <p:nvPr/>
        </p:nvSpPr>
        <p:spPr>
          <a:xfrm>
            <a:off x="4252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752" name="Google Shape;752;p140"/>
          <p:cNvSpPr txBox="1"/>
          <p:nvPr/>
        </p:nvSpPr>
        <p:spPr>
          <a:xfrm>
            <a:off x="510700" y="1679375"/>
            <a:ext cx="8208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Frameworks</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herramientas generadoras de program scaffolds.</a:t>
            </a:r>
            <a:endParaRPr sz="1350">
              <a:solidFill>
                <a:schemeClr val="dk1"/>
              </a:solidFill>
              <a:latin typeface="DM Sans"/>
              <a:ea typeface="DM Sans"/>
              <a:cs typeface="DM Sans"/>
              <a:sym typeface="DM Sans"/>
            </a:endParaRPr>
          </a:p>
        </p:txBody>
      </p:sp>
      <p:sp>
        <p:nvSpPr>
          <p:cNvPr id="753" name="Google Shape;753;p140"/>
          <p:cNvSpPr txBox="1"/>
          <p:nvPr/>
        </p:nvSpPr>
        <p:spPr>
          <a:xfrm>
            <a:off x="510700" y="2387200"/>
            <a:ext cx="82080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Nestjs</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 es un framework que permite crear Server Side Applications, de una manera eficiente y escalable.</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Program Scaffold:</a:t>
            </a:r>
            <a:r>
              <a:rPr lang="es" sz="1350">
                <a:solidFill>
                  <a:schemeClr val="dk1"/>
                </a:solidFill>
                <a:latin typeface="DM Sans"/>
                <a:ea typeface="DM Sans"/>
                <a:cs typeface="DM Sans"/>
                <a:sym typeface="DM Sans"/>
              </a:rPr>
              <a:t> permite tener una estructura iniciada sobre algún modelo específico.</a:t>
            </a:r>
            <a:endParaRPr sz="135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87"/>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87"/>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325" name="Google Shape;325;p87"/>
          <p:cNvSpPr/>
          <p:nvPr/>
        </p:nvSpPr>
        <p:spPr>
          <a:xfrm>
            <a:off x="588525" y="20632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Framework de desarrollo </a:t>
            </a:r>
            <a:endParaRPr sz="1200" b="0" i="0" u="none" strike="noStrike" cap="none">
              <a:solidFill>
                <a:srgbClr val="FFFFFF"/>
              </a:solidFill>
              <a:latin typeface="DM Sans"/>
              <a:ea typeface="DM Sans"/>
              <a:cs typeface="DM Sans"/>
              <a:sym typeface="DM Sans"/>
            </a:endParaRPr>
          </a:p>
        </p:txBody>
      </p:sp>
      <p:sp>
        <p:nvSpPr>
          <p:cNvPr id="326" name="Google Shape;326;p87"/>
          <p:cNvSpPr/>
          <p:nvPr/>
        </p:nvSpPr>
        <p:spPr>
          <a:xfrm>
            <a:off x="3710431" y="2063575"/>
            <a:ext cx="1596900" cy="58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NESTjs</a:t>
            </a:r>
            <a:endParaRPr sz="1200" b="0" i="0" u="none" strike="noStrike" cap="none">
              <a:solidFill>
                <a:schemeClr val="dk1"/>
              </a:solidFill>
              <a:latin typeface="DM Sans"/>
              <a:ea typeface="DM Sans"/>
              <a:cs typeface="DM Sans"/>
              <a:sym typeface="DM Sans"/>
            </a:endParaRPr>
          </a:p>
        </p:txBody>
      </p:sp>
      <p:cxnSp>
        <p:nvCxnSpPr>
          <p:cNvPr id="327" name="Google Shape;327;p87"/>
          <p:cNvCxnSpPr>
            <a:stCxn id="325" idx="3"/>
            <a:endCxn id="326" idx="1"/>
          </p:cNvCxnSpPr>
          <p:nvPr/>
        </p:nvCxnSpPr>
        <p:spPr>
          <a:xfrm>
            <a:off x="1987725" y="2353384"/>
            <a:ext cx="1722600" cy="600"/>
          </a:xfrm>
          <a:prstGeom prst="bentConnector3">
            <a:avLst>
              <a:gd name="adj1" fmla="val 50003"/>
            </a:avLst>
          </a:prstGeom>
          <a:noFill/>
          <a:ln w="9525" cap="flat" cmpd="sng">
            <a:solidFill>
              <a:srgbClr val="CCCCCC"/>
            </a:solidFill>
            <a:prstDash val="solid"/>
            <a:round/>
            <a:headEnd type="none" w="sm" len="sm"/>
            <a:tailEnd type="oval" w="med" len="med"/>
          </a:ln>
        </p:spPr>
      </p:cxnSp>
      <p:pic>
        <p:nvPicPr>
          <p:cNvPr id="328" name="Google Shape;328;p87"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329" name="Google Shape;329;p87"/>
          <p:cNvSpPr/>
          <p:nvPr/>
        </p:nvSpPr>
        <p:spPr>
          <a:xfrm>
            <a:off x="586275" y="30224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Componentes principales de Nestjs</a:t>
            </a:r>
            <a:endParaRPr sz="1200" b="0" i="0" u="none" strike="noStrike" cap="none">
              <a:solidFill>
                <a:srgbClr val="FFFFFF"/>
              </a:solidFill>
              <a:latin typeface="DM Sans"/>
              <a:ea typeface="DM Sans"/>
              <a:cs typeface="DM Sans"/>
              <a:sym typeface="DM Sans"/>
            </a:endParaRPr>
          </a:p>
        </p:txBody>
      </p:sp>
      <p:sp>
        <p:nvSpPr>
          <p:cNvPr id="330" name="Google Shape;330;p87"/>
          <p:cNvSpPr/>
          <p:nvPr/>
        </p:nvSpPr>
        <p:spPr>
          <a:xfrm>
            <a:off x="3708181" y="3022775"/>
            <a:ext cx="1596900" cy="58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Params, queries y body</a:t>
            </a:r>
            <a:endParaRPr sz="1200" b="0" i="0" u="none" strike="noStrike" cap="none">
              <a:solidFill>
                <a:schemeClr val="dk1"/>
              </a:solidFill>
              <a:latin typeface="DM Sans"/>
              <a:ea typeface="DM Sans"/>
              <a:cs typeface="DM Sans"/>
              <a:sym typeface="DM Sans"/>
            </a:endParaRPr>
          </a:p>
        </p:txBody>
      </p:sp>
      <p:cxnSp>
        <p:nvCxnSpPr>
          <p:cNvPr id="331" name="Google Shape;331;p87"/>
          <p:cNvCxnSpPr>
            <a:stCxn id="329" idx="3"/>
            <a:endCxn id="330" idx="1"/>
          </p:cNvCxnSpPr>
          <p:nvPr/>
        </p:nvCxnSpPr>
        <p:spPr>
          <a:xfrm>
            <a:off x="1985475" y="3312584"/>
            <a:ext cx="1722600" cy="600"/>
          </a:xfrm>
          <a:prstGeom prst="bentConnector3">
            <a:avLst>
              <a:gd name="adj1" fmla="val 50003"/>
            </a:avLst>
          </a:prstGeom>
          <a:noFill/>
          <a:ln w="9525" cap="flat" cmpd="sng">
            <a:solidFill>
              <a:srgbClr val="CCCCCC"/>
            </a:solidFill>
            <a:prstDash val="solid"/>
            <a:round/>
            <a:headEnd type="none" w="sm" len="sm"/>
            <a:tailEnd type="oval" w="med" len="med"/>
          </a:ln>
        </p:spPr>
      </p:cxnSp>
      <p:cxnSp>
        <p:nvCxnSpPr>
          <p:cNvPr id="332" name="Google Shape;332;p87"/>
          <p:cNvCxnSpPr>
            <a:stCxn id="325" idx="2"/>
            <a:endCxn id="329" idx="0"/>
          </p:cNvCxnSpPr>
          <p:nvPr/>
        </p:nvCxnSpPr>
        <p:spPr>
          <a:xfrm rot="5400000">
            <a:off x="1097625" y="2831884"/>
            <a:ext cx="378900" cy="2100"/>
          </a:xfrm>
          <a:prstGeom prst="bentConnector3">
            <a:avLst>
              <a:gd name="adj1" fmla="val 50013"/>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41"/>
          <p:cNvSpPr txBox="1"/>
          <p:nvPr/>
        </p:nvSpPr>
        <p:spPr>
          <a:xfrm>
            <a:off x="812253" y="21246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Nestjs + MongoDB</a:t>
            </a:r>
            <a:endParaRPr sz="4000" b="1">
              <a:solidFill>
                <a:schemeClr val="accent6"/>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42"/>
          <p:cNvSpPr txBox="1"/>
          <p:nvPr/>
        </p:nvSpPr>
        <p:spPr>
          <a:xfrm>
            <a:off x="475500" y="468300"/>
            <a:ext cx="6032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¿Cómo funciona mongoose en Nest?</a:t>
            </a:r>
            <a:endParaRPr sz="4000" b="1" i="0" u="none" strike="noStrike" cap="none">
              <a:solidFill>
                <a:schemeClr val="dk1"/>
              </a:solidFill>
              <a:latin typeface="DM Sans"/>
              <a:ea typeface="DM Sans"/>
              <a:cs typeface="DM Sans"/>
              <a:sym typeface="DM Sans"/>
            </a:endParaRPr>
          </a:p>
        </p:txBody>
      </p:sp>
      <p:sp>
        <p:nvSpPr>
          <p:cNvPr id="764" name="Google Shape;764;p142"/>
          <p:cNvSpPr txBox="1"/>
          <p:nvPr/>
        </p:nvSpPr>
        <p:spPr>
          <a:xfrm>
            <a:off x="475500" y="1923275"/>
            <a:ext cx="5089800" cy="2727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latin typeface="DM Sans"/>
                <a:ea typeface="DM Sans"/>
                <a:cs typeface="DM Sans"/>
                <a:sym typeface="DM Sans"/>
              </a:rPr>
              <a:t>Recordemos que Mongoose nos ayudará a estructurar esquemas para poder manejar nuestra base de datos, de manera que podremos seguir trabajando con el modelo de persistencia predilecto del curso.</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Nestjs proporciona un módulo interno de compatibilidad con mongoose para poder obtener su máximo potencial.</a:t>
            </a:r>
            <a:endParaRPr sz="1350" b="1">
              <a:latin typeface="DM Sans"/>
              <a:ea typeface="DM Sans"/>
              <a:cs typeface="DM Sans"/>
              <a:sym typeface="DM Sans"/>
            </a:endParaRPr>
          </a:p>
          <a:p>
            <a:pPr marL="0" lvl="0" indent="0" algn="l" rtl="0">
              <a:spcBef>
                <a:spcPts val="1000"/>
              </a:spcBef>
              <a:spcAft>
                <a:spcPts val="0"/>
              </a:spcAft>
              <a:buNone/>
            </a:pPr>
            <a:r>
              <a:rPr lang="es" sz="1350">
                <a:latin typeface="DM Sans"/>
                <a:ea typeface="DM Sans"/>
                <a:cs typeface="DM Sans"/>
                <a:sym typeface="DM Sans"/>
              </a:rPr>
              <a:t>Sin embargo, recordemos que debido al tipado, Nest utilizará cierta sintaxis y tipos de datos particulares para poder operar con una compatibilidad completa con los datos de mongoose.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765" name="Google Shape;765;p142"/>
          <p:cNvPicPr preferRelativeResize="0"/>
          <p:nvPr/>
        </p:nvPicPr>
        <p:blipFill>
          <a:blip r:embed="rId3">
            <a:alphaModFix/>
          </a:blip>
          <a:stretch>
            <a:fillRect/>
          </a:stretch>
        </p:blipFill>
        <p:spPr>
          <a:xfrm>
            <a:off x="5759325" y="1085475"/>
            <a:ext cx="2564050" cy="1771850"/>
          </a:xfrm>
          <a:prstGeom prst="rect">
            <a:avLst/>
          </a:prstGeom>
          <a:noFill/>
          <a:ln>
            <a:noFill/>
          </a:ln>
        </p:spPr>
      </p:pic>
      <p:pic>
        <p:nvPicPr>
          <p:cNvPr id="766" name="Google Shape;766;p142"/>
          <p:cNvPicPr preferRelativeResize="0"/>
          <p:nvPr/>
        </p:nvPicPr>
        <p:blipFill>
          <a:blip r:embed="rId4">
            <a:alphaModFix/>
          </a:blip>
          <a:stretch>
            <a:fillRect/>
          </a:stretch>
        </p:blipFill>
        <p:spPr>
          <a:xfrm>
            <a:off x="6021350" y="2376425"/>
            <a:ext cx="2040000" cy="2040000"/>
          </a:xfrm>
          <a:prstGeom prst="rect">
            <a:avLst/>
          </a:prstGeom>
          <a:noFill/>
          <a:ln>
            <a:noFill/>
          </a:ln>
        </p:spPr>
      </p:pic>
      <p:sp>
        <p:nvSpPr>
          <p:cNvPr id="767" name="Google Shape;767;p142"/>
          <p:cNvSpPr/>
          <p:nvPr/>
        </p:nvSpPr>
        <p:spPr>
          <a:xfrm>
            <a:off x="6716075" y="2270975"/>
            <a:ext cx="821700" cy="7188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43"/>
          <p:cNvSpPr txBox="1"/>
          <p:nvPr/>
        </p:nvSpPr>
        <p:spPr>
          <a:xfrm>
            <a:off x="475500" y="559925"/>
            <a:ext cx="8554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Instalación</a:t>
            </a:r>
            <a:endParaRPr sz="4000" b="1" i="0" u="none" strike="noStrike" cap="none">
              <a:solidFill>
                <a:schemeClr val="dk1"/>
              </a:solidFill>
              <a:latin typeface="DM Sans"/>
              <a:ea typeface="DM Sans"/>
              <a:cs typeface="DM Sans"/>
              <a:sym typeface="DM Sans"/>
            </a:endParaRPr>
          </a:p>
        </p:txBody>
      </p:sp>
      <p:sp>
        <p:nvSpPr>
          <p:cNvPr id="773" name="Google Shape;773;p143"/>
          <p:cNvSpPr txBox="1"/>
          <p:nvPr/>
        </p:nvSpPr>
        <p:spPr>
          <a:xfrm>
            <a:off x="475500" y="1479875"/>
            <a:ext cx="39834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Antes que nada, levantaremos un proyecto nuevo de Nest con </a:t>
            </a:r>
            <a:r>
              <a:rPr lang="es" sz="1350" b="1">
                <a:latin typeface="DM Sans"/>
                <a:ea typeface="DM Sans"/>
                <a:cs typeface="DM Sans"/>
                <a:sym typeface="DM Sans"/>
              </a:rPr>
              <a:t>nest new </a:t>
            </a:r>
            <a:r>
              <a:rPr lang="es" sz="1350" b="1" i="1" u="sng">
                <a:latin typeface="DM Sans"/>
                <a:ea typeface="DM Sans"/>
                <a:cs typeface="DM Sans"/>
                <a:sym typeface="DM Sans"/>
              </a:rPr>
              <a:t>nombre-del-proyecto</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Una vez teniendo el proyecto, vamos a instalar mongoose y también la integración de Nest con Mongoose: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Una vez instalado, podemos conectarlo con el módulo principal: </a:t>
            </a:r>
            <a:r>
              <a:rPr lang="es" sz="1350" b="1">
                <a:latin typeface="DM Sans"/>
                <a:ea typeface="DM Sans"/>
                <a:cs typeface="DM Sans"/>
                <a:sym typeface="DM Sans"/>
              </a:rPr>
              <a:t>app.module</a:t>
            </a:r>
            <a:endParaRPr sz="1350">
              <a:latin typeface="DM Sans"/>
              <a:ea typeface="DM Sans"/>
              <a:cs typeface="DM Sans"/>
              <a:sym typeface="DM Sans"/>
            </a:endParaRPr>
          </a:p>
        </p:txBody>
      </p:sp>
      <p:pic>
        <p:nvPicPr>
          <p:cNvPr id="774" name="Google Shape;774;p143"/>
          <p:cNvPicPr preferRelativeResize="0"/>
          <p:nvPr/>
        </p:nvPicPr>
        <p:blipFill>
          <a:blip r:embed="rId3">
            <a:alphaModFix/>
          </a:blip>
          <a:stretch>
            <a:fillRect/>
          </a:stretch>
        </p:blipFill>
        <p:spPr>
          <a:xfrm>
            <a:off x="583476" y="3158775"/>
            <a:ext cx="2841525" cy="714375"/>
          </a:xfrm>
          <a:prstGeom prst="rect">
            <a:avLst/>
          </a:prstGeom>
          <a:noFill/>
          <a:ln>
            <a:noFill/>
          </a:ln>
        </p:spPr>
      </p:pic>
      <p:grpSp>
        <p:nvGrpSpPr>
          <p:cNvPr id="775" name="Google Shape;775;p143"/>
          <p:cNvGrpSpPr/>
          <p:nvPr/>
        </p:nvGrpSpPr>
        <p:grpSpPr>
          <a:xfrm>
            <a:off x="152393" y="128849"/>
            <a:ext cx="431074" cy="431074"/>
            <a:chOff x="7605951" y="217673"/>
            <a:chExt cx="738900" cy="738900"/>
          </a:xfrm>
        </p:grpSpPr>
        <p:sp>
          <p:nvSpPr>
            <p:cNvPr id="776" name="Google Shape;776;p14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7" name="Google Shape;777;p143"/>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78" name="Google Shape;778;p143"/>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779" name="Google Shape;779;p143"/>
          <p:cNvPicPr preferRelativeResize="0"/>
          <p:nvPr/>
        </p:nvPicPr>
        <p:blipFill>
          <a:blip r:embed="rId5">
            <a:alphaModFix/>
          </a:blip>
          <a:stretch>
            <a:fillRect/>
          </a:stretch>
        </p:blipFill>
        <p:spPr>
          <a:xfrm>
            <a:off x="4549183" y="1906500"/>
            <a:ext cx="3983368" cy="2240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44"/>
          <p:cNvSpPr txBox="1"/>
          <p:nvPr/>
        </p:nvSpPr>
        <p:spPr>
          <a:xfrm>
            <a:off x="583475" y="527125"/>
            <a:ext cx="6676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Usar mongoose en app.module</a:t>
            </a:r>
            <a:endParaRPr sz="4000" b="1">
              <a:solidFill>
                <a:schemeClr val="dk1"/>
              </a:solidFill>
              <a:latin typeface="DM Sans"/>
              <a:ea typeface="DM Sans"/>
              <a:cs typeface="DM Sans"/>
              <a:sym typeface="DM Sans"/>
            </a:endParaRPr>
          </a:p>
        </p:txBody>
      </p:sp>
      <p:sp>
        <p:nvSpPr>
          <p:cNvPr id="785" name="Google Shape;785;p144"/>
          <p:cNvSpPr txBox="1"/>
          <p:nvPr/>
        </p:nvSpPr>
        <p:spPr>
          <a:xfrm>
            <a:off x="583475" y="1917625"/>
            <a:ext cx="33705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poder comenzar a utilizarlo, necesitamos establecer nuestra primera conexión, para ello importaremos en app.module, un módulo de Mongoose que apunte a </a:t>
            </a:r>
            <a:r>
              <a:rPr lang="es" sz="1350" b="1">
                <a:latin typeface="DM Sans"/>
                <a:ea typeface="DM Sans"/>
                <a:cs typeface="DM Sans"/>
                <a:sym typeface="DM Sans"/>
              </a:rPr>
              <a:t>nuestra típica base de Mongo Atlas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Importamos en el módulo de app un</a:t>
            </a: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MongooseModule.forRoot</a:t>
            </a:r>
            <a:r>
              <a:rPr lang="es" sz="1350">
                <a:latin typeface="DM Sans"/>
                <a:ea typeface="DM Sans"/>
                <a:cs typeface="DM Sans"/>
                <a:sym typeface="DM Sans"/>
              </a:rPr>
              <a:t>. Esto nos servirá para establecer la conexión desde el inicio de la aplicación.</a:t>
            </a:r>
            <a:endParaRPr sz="1350">
              <a:latin typeface="DM Sans"/>
              <a:ea typeface="DM Sans"/>
              <a:cs typeface="DM Sans"/>
              <a:sym typeface="DM Sans"/>
            </a:endParaRPr>
          </a:p>
        </p:txBody>
      </p:sp>
      <p:pic>
        <p:nvPicPr>
          <p:cNvPr id="786" name="Google Shape;786;p144"/>
          <p:cNvPicPr preferRelativeResize="0"/>
          <p:nvPr/>
        </p:nvPicPr>
        <p:blipFill>
          <a:blip r:embed="rId3">
            <a:alphaModFix/>
          </a:blip>
          <a:stretch>
            <a:fillRect/>
          </a:stretch>
        </p:blipFill>
        <p:spPr>
          <a:xfrm>
            <a:off x="4244013" y="1998300"/>
            <a:ext cx="4560364" cy="2309150"/>
          </a:xfrm>
          <a:prstGeom prst="rect">
            <a:avLst/>
          </a:prstGeom>
          <a:noFill/>
          <a:ln>
            <a:noFill/>
          </a:ln>
        </p:spPr>
      </p:pic>
      <p:grpSp>
        <p:nvGrpSpPr>
          <p:cNvPr id="787" name="Google Shape;787;p144"/>
          <p:cNvGrpSpPr/>
          <p:nvPr/>
        </p:nvGrpSpPr>
        <p:grpSpPr>
          <a:xfrm>
            <a:off x="152393" y="96049"/>
            <a:ext cx="431074" cy="431074"/>
            <a:chOff x="7605951" y="217673"/>
            <a:chExt cx="738900" cy="738900"/>
          </a:xfrm>
        </p:grpSpPr>
        <p:sp>
          <p:nvSpPr>
            <p:cNvPr id="788" name="Google Shape;788;p144"/>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144"/>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790" name="Google Shape;790;p144"/>
          <p:cNvSpPr txBox="1"/>
          <p:nvPr/>
        </p:nvSpPr>
        <p:spPr>
          <a:xfrm>
            <a:off x="583475" y="96038"/>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45"/>
          <p:cNvSpPr txBox="1"/>
          <p:nvPr/>
        </p:nvSpPr>
        <p:spPr>
          <a:xfrm>
            <a:off x="384750" y="566050"/>
            <a:ext cx="7364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Volvamos a declarar a nuestros usuarios</a:t>
            </a:r>
            <a:endParaRPr sz="4000" b="1" i="0" u="none" strike="noStrike" cap="none">
              <a:solidFill>
                <a:schemeClr val="dk1"/>
              </a:solidFill>
              <a:latin typeface="DM Sans"/>
              <a:ea typeface="DM Sans"/>
              <a:cs typeface="DM Sans"/>
              <a:sym typeface="DM Sans"/>
            </a:endParaRPr>
          </a:p>
        </p:txBody>
      </p:sp>
      <p:sp>
        <p:nvSpPr>
          <p:cNvPr id="796" name="Google Shape;796;p145"/>
          <p:cNvSpPr txBox="1"/>
          <p:nvPr/>
        </p:nvSpPr>
        <p:spPr>
          <a:xfrm>
            <a:off x="488400" y="2093900"/>
            <a:ext cx="3840900" cy="16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Ejecutaremos nuevamente la funcionalidad de resource para crear nuestra carpeta de usuarios: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150">
              <a:latin typeface="DM Sans"/>
              <a:ea typeface="DM Sans"/>
              <a:cs typeface="DM Sans"/>
              <a:sym typeface="DM Sans"/>
            </a:endParaRPr>
          </a:p>
        </p:txBody>
      </p:sp>
      <p:pic>
        <p:nvPicPr>
          <p:cNvPr id="797" name="Google Shape;797;p145"/>
          <p:cNvPicPr preferRelativeResize="0"/>
          <p:nvPr/>
        </p:nvPicPr>
        <p:blipFill rotWithShape="1">
          <a:blip r:embed="rId3">
            <a:alphaModFix/>
          </a:blip>
          <a:srcRect/>
          <a:stretch/>
        </p:blipFill>
        <p:spPr>
          <a:xfrm>
            <a:off x="7811413" y="4692275"/>
            <a:ext cx="1150750" cy="267575"/>
          </a:xfrm>
          <a:prstGeom prst="rect">
            <a:avLst/>
          </a:prstGeom>
          <a:noFill/>
          <a:ln>
            <a:noFill/>
          </a:ln>
        </p:spPr>
      </p:pic>
      <p:pic>
        <p:nvPicPr>
          <p:cNvPr id="798" name="Google Shape;798;p145"/>
          <p:cNvPicPr preferRelativeResize="0"/>
          <p:nvPr/>
        </p:nvPicPr>
        <p:blipFill>
          <a:blip r:embed="rId4">
            <a:alphaModFix/>
          </a:blip>
          <a:stretch>
            <a:fillRect/>
          </a:stretch>
        </p:blipFill>
        <p:spPr>
          <a:xfrm>
            <a:off x="583477" y="2852224"/>
            <a:ext cx="2255935" cy="431075"/>
          </a:xfrm>
          <a:prstGeom prst="rect">
            <a:avLst/>
          </a:prstGeom>
          <a:noFill/>
          <a:ln>
            <a:noFill/>
          </a:ln>
        </p:spPr>
      </p:pic>
      <p:pic>
        <p:nvPicPr>
          <p:cNvPr id="799" name="Google Shape;799;p145"/>
          <p:cNvPicPr preferRelativeResize="0"/>
          <p:nvPr/>
        </p:nvPicPr>
        <p:blipFill>
          <a:blip r:embed="rId5">
            <a:alphaModFix/>
          </a:blip>
          <a:stretch>
            <a:fillRect/>
          </a:stretch>
        </p:blipFill>
        <p:spPr>
          <a:xfrm>
            <a:off x="4936600" y="2707748"/>
            <a:ext cx="1536656" cy="1984525"/>
          </a:xfrm>
          <a:prstGeom prst="rect">
            <a:avLst/>
          </a:prstGeom>
          <a:noFill/>
          <a:ln>
            <a:noFill/>
          </a:ln>
        </p:spPr>
      </p:pic>
      <p:grpSp>
        <p:nvGrpSpPr>
          <p:cNvPr id="800" name="Google Shape;800;p145"/>
          <p:cNvGrpSpPr/>
          <p:nvPr/>
        </p:nvGrpSpPr>
        <p:grpSpPr>
          <a:xfrm>
            <a:off x="152393" y="128849"/>
            <a:ext cx="431074" cy="431074"/>
            <a:chOff x="7605951" y="217673"/>
            <a:chExt cx="738900" cy="738900"/>
          </a:xfrm>
        </p:grpSpPr>
        <p:sp>
          <p:nvSpPr>
            <p:cNvPr id="801" name="Google Shape;801;p14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145"/>
            <p:cNvPicPr preferRelativeResize="0"/>
            <p:nvPr/>
          </p:nvPicPr>
          <p:blipFill>
            <a:blip r:embed="rId6">
              <a:alphaModFix/>
            </a:blip>
            <a:stretch>
              <a:fillRect/>
            </a:stretch>
          </p:blipFill>
          <p:spPr>
            <a:xfrm>
              <a:off x="7749075" y="360800"/>
              <a:ext cx="452650" cy="452650"/>
            </a:xfrm>
            <a:prstGeom prst="rect">
              <a:avLst/>
            </a:prstGeom>
            <a:noFill/>
            <a:ln>
              <a:noFill/>
            </a:ln>
          </p:spPr>
        </p:pic>
      </p:grpSp>
      <p:sp>
        <p:nvSpPr>
          <p:cNvPr id="803" name="Google Shape;803;p145"/>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
        <p:nvSpPr>
          <p:cNvPr id="804" name="Google Shape;804;p145"/>
          <p:cNvSpPr txBox="1"/>
          <p:nvPr/>
        </p:nvSpPr>
        <p:spPr>
          <a:xfrm>
            <a:off x="4834625" y="2093900"/>
            <a:ext cx="38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El comando creará la carpeta elemental que creamos en la clase pasada: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grpSp>
        <p:nvGrpSpPr>
          <p:cNvPr id="809" name="Google Shape;809;p146"/>
          <p:cNvGrpSpPr/>
          <p:nvPr/>
        </p:nvGrpSpPr>
        <p:grpSpPr>
          <a:xfrm>
            <a:off x="457338" y="468286"/>
            <a:ext cx="431100" cy="431100"/>
            <a:chOff x="4616400" y="1950761"/>
            <a:chExt cx="431100" cy="431100"/>
          </a:xfrm>
        </p:grpSpPr>
        <p:sp>
          <p:nvSpPr>
            <p:cNvPr id="810" name="Google Shape;810;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1" name="Google Shape;811;p146"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812" name="Google Shape;812;p146"/>
          <p:cNvSpPr txBox="1"/>
          <p:nvPr/>
        </p:nvSpPr>
        <p:spPr>
          <a:xfrm>
            <a:off x="457350" y="1820575"/>
            <a:ext cx="5875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Estamos trabajando con mongoose. </a:t>
            </a:r>
            <a:r>
              <a:rPr lang="es" sz="2000" b="1">
                <a:solidFill>
                  <a:schemeClr val="lt1"/>
                </a:solidFill>
                <a:latin typeface="DM Sans"/>
                <a:ea typeface="DM Sans"/>
                <a:cs typeface="DM Sans"/>
                <a:sym typeface="DM Sans"/>
              </a:rPr>
              <a:t>Ello significa que los datos que estamos por generar deberán tener un schema para poder generar el modelo de mongoose.</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a:solidFill>
                  <a:schemeClr val="lt1"/>
                </a:solidFill>
                <a:latin typeface="DM Sans"/>
                <a:ea typeface="DM Sans"/>
                <a:cs typeface="DM Sans"/>
                <a:sym typeface="DM Sans"/>
              </a:rPr>
              <a:t>Sin embargo, la construcción de este schema será algo diferente a lo que estamos acostumbrados.</a:t>
            </a:r>
            <a:endParaRPr sz="2000">
              <a:solidFill>
                <a:schemeClr val="lt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000" b="1">
                <a:solidFill>
                  <a:schemeClr val="accent6"/>
                </a:solidFill>
                <a:latin typeface="DM Sans"/>
                <a:ea typeface="DM Sans"/>
                <a:cs typeface="DM Sans"/>
                <a:sym typeface="DM Sans"/>
              </a:rPr>
              <a:t>¡Veamos qué tanto cambia el hacer un schema para mongoose en Nest!</a:t>
            </a:r>
            <a:endParaRPr sz="2000" b="1">
              <a:solidFill>
                <a:schemeClr val="accent6"/>
              </a:solidFill>
              <a:latin typeface="DM Sans"/>
              <a:ea typeface="DM Sans"/>
              <a:cs typeface="DM Sans"/>
              <a:sym typeface="DM Sans"/>
            </a:endParaRPr>
          </a:p>
        </p:txBody>
      </p:sp>
      <p:sp>
        <p:nvSpPr>
          <p:cNvPr id="813" name="Google Shape;813;p146"/>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Pensemos en Mongo</a:t>
            </a:r>
            <a:endParaRPr sz="4000" b="1" i="0" u="none" strike="noStrike" cap="none">
              <a:solidFill>
                <a:srgbClr val="EAFF6A"/>
              </a:solidFill>
              <a:latin typeface="DM Sans"/>
              <a:ea typeface="DM Sans"/>
              <a:cs typeface="DM Sans"/>
              <a:sym typeface="DM Sans"/>
            </a:endParaRPr>
          </a:p>
        </p:txBody>
      </p:sp>
      <p:sp>
        <p:nvSpPr>
          <p:cNvPr id="814" name="Google Shape;814;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pic>
        <p:nvPicPr>
          <p:cNvPr id="815" name="Google Shape;815;p146"/>
          <p:cNvPicPr preferRelativeResize="0"/>
          <p:nvPr/>
        </p:nvPicPr>
        <p:blipFill>
          <a:blip r:embed="rId4">
            <a:alphaModFix/>
          </a:blip>
          <a:stretch>
            <a:fillRect/>
          </a:stretch>
        </p:blipFill>
        <p:spPr>
          <a:xfrm>
            <a:off x="6469050" y="1972975"/>
            <a:ext cx="1869300" cy="2650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47"/>
          <p:cNvSpPr txBox="1"/>
          <p:nvPr/>
        </p:nvSpPr>
        <p:spPr>
          <a:xfrm>
            <a:off x="475500" y="377025"/>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¡Analicemos un schema!</a:t>
            </a:r>
            <a:endParaRPr sz="3700" b="1">
              <a:solidFill>
                <a:schemeClr val="dk1"/>
              </a:solidFill>
              <a:latin typeface="DM Sans"/>
              <a:ea typeface="DM Sans"/>
              <a:cs typeface="DM Sans"/>
              <a:sym typeface="DM Sans"/>
            </a:endParaRPr>
          </a:p>
        </p:txBody>
      </p:sp>
      <p:sp>
        <p:nvSpPr>
          <p:cNvPr id="821" name="Google Shape;821;p147"/>
          <p:cNvSpPr txBox="1"/>
          <p:nvPr/>
        </p:nvSpPr>
        <p:spPr>
          <a:xfrm>
            <a:off x="407850" y="1174050"/>
            <a:ext cx="37953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Primero la línea 4: esta línea nos permitirá construir un tipo de dato UsersDocument, el cual vendrá construido por el </a:t>
            </a:r>
            <a:r>
              <a:rPr lang="es" sz="1300" b="1">
                <a:latin typeface="DM Sans"/>
                <a:ea typeface="DM Sans"/>
                <a:cs typeface="DM Sans"/>
                <a:sym typeface="DM Sans"/>
              </a:rPr>
              <a:t>schema</a:t>
            </a:r>
            <a:r>
              <a:rPr lang="es" sz="1300">
                <a:latin typeface="DM Sans"/>
                <a:ea typeface="DM Sans"/>
                <a:cs typeface="DM Sans"/>
                <a:sym typeface="DM Sans"/>
              </a:rPr>
              <a:t> de abajo, e indicando si este será mezclado con la configuración de un </a:t>
            </a:r>
            <a:r>
              <a:rPr lang="es" sz="1300" b="1">
                <a:latin typeface="DM Sans"/>
                <a:ea typeface="DM Sans"/>
                <a:cs typeface="DM Sans"/>
                <a:sym typeface="DM Sans"/>
              </a:rPr>
              <a:t>Documento hidratado</a:t>
            </a:r>
            <a:r>
              <a:rPr lang="es" sz="1300">
                <a:latin typeface="DM Sans"/>
                <a:ea typeface="DM Sans"/>
                <a:cs typeface="DM Sans"/>
                <a:sym typeface="DM Sans"/>
              </a:rPr>
              <a:t> o no.</a:t>
            </a: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
            </a:r>
            <a:br>
              <a:rPr lang="es" sz="1300">
                <a:latin typeface="DM Sans"/>
                <a:ea typeface="DM Sans"/>
                <a:cs typeface="DM Sans"/>
                <a:sym typeface="DM Sans"/>
              </a:rPr>
            </a:br>
            <a:r>
              <a:rPr lang="es" sz="1300">
                <a:latin typeface="DM Sans"/>
                <a:ea typeface="DM Sans"/>
                <a:cs typeface="DM Sans"/>
                <a:sym typeface="DM Sans"/>
              </a:rPr>
              <a:t>Recuerda que el documento hidratado hace referencia a que los resultados devueltos por la base sean devueltos como </a:t>
            </a:r>
            <a:r>
              <a:rPr lang="es" sz="1300" b="1">
                <a:latin typeface="DM Sans"/>
                <a:ea typeface="DM Sans"/>
                <a:cs typeface="DM Sans"/>
                <a:sym typeface="DM Sans"/>
              </a:rPr>
              <a:t>Instancias de documento de mongo</a:t>
            </a:r>
            <a:r>
              <a:rPr lang="es" sz="1300">
                <a:latin typeface="DM Sans"/>
                <a:ea typeface="DM Sans"/>
                <a:cs typeface="DM Sans"/>
                <a:sym typeface="DM Sans"/>
              </a:rPr>
              <a:t>, lo cual significa que cuenta con múltiples funcionalidades adicionales de mongo.</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highlight>
                  <a:schemeClr val="accent6"/>
                </a:highlight>
                <a:latin typeface="DM Sans"/>
                <a:ea typeface="DM Sans"/>
                <a:cs typeface="DM Sans"/>
                <a:sym typeface="DM Sans"/>
              </a:rPr>
              <a:t>Si queremos objetos planos de JS. usamos </a:t>
            </a:r>
            <a:r>
              <a:rPr lang="es" sz="1300" b="1">
                <a:highlight>
                  <a:schemeClr val="accent6"/>
                </a:highlight>
                <a:latin typeface="DM Sans"/>
                <a:ea typeface="DM Sans"/>
                <a:cs typeface="DM Sans"/>
                <a:sym typeface="DM Sans"/>
              </a:rPr>
              <a:t>LeanDocument&lt;User&gt;</a:t>
            </a:r>
            <a:endParaRPr>
              <a:highlight>
                <a:schemeClr val="accent6"/>
              </a:highlight>
              <a:latin typeface="DM Sans"/>
              <a:ea typeface="DM Sans"/>
              <a:cs typeface="DM Sans"/>
              <a:sym typeface="DM Sans"/>
            </a:endParaRPr>
          </a:p>
        </p:txBody>
      </p:sp>
      <p:pic>
        <p:nvPicPr>
          <p:cNvPr id="822" name="Google Shape;822;p147"/>
          <p:cNvPicPr preferRelativeResize="0"/>
          <p:nvPr/>
        </p:nvPicPr>
        <p:blipFill>
          <a:blip r:embed="rId3">
            <a:alphaModFix/>
          </a:blip>
          <a:stretch>
            <a:fillRect/>
          </a:stretch>
        </p:blipFill>
        <p:spPr>
          <a:xfrm>
            <a:off x="4355425" y="1174250"/>
            <a:ext cx="4313075" cy="33859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48"/>
          <p:cNvSpPr txBox="1"/>
          <p:nvPr/>
        </p:nvSpPr>
        <p:spPr>
          <a:xfrm>
            <a:off x="475500" y="468300"/>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¡Analicemos un schema!</a:t>
            </a:r>
            <a:endParaRPr sz="3700" b="1">
              <a:solidFill>
                <a:schemeClr val="dk1"/>
              </a:solidFill>
              <a:latin typeface="DM Sans"/>
              <a:ea typeface="DM Sans"/>
              <a:cs typeface="DM Sans"/>
              <a:sym typeface="DM Sans"/>
            </a:endParaRPr>
          </a:p>
        </p:txBody>
      </p:sp>
      <p:sp>
        <p:nvSpPr>
          <p:cNvPr id="828" name="Google Shape;828;p148"/>
          <p:cNvSpPr txBox="1"/>
          <p:nvPr/>
        </p:nvSpPr>
        <p:spPr>
          <a:xfrm>
            <a:off x="566125" y="1346775"/>
            <a:ext cx="4532100" cy="3111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latin typeface="DM Sans"/>
                <a:ea typeface="DM Sans"/>
                <a:cs typeface="DM Sans"/>
                <a:sym typeface="DM Sans"/>
              </a:rPr>
              <a:t>Además, notemos que tenemos dos nuevos decorators: </a:t>
            </a:r>
            <a:r>
              <a:rPr lang="es" sz="1350">
                <a:highlight>
                  <a:schemeClr val="accent6"/>
                </a:highlight>
                <a:latin typeface="DM Sans"/>
                <a:ea typeface="DM Sans"/>
                <a:cs typeface="DM Sans"/>
                <a:sym typeface="DM Sans"/>
              </a:rPr>
              <a:t>@Schema y @Prop. </a:t>
            </a:r>
            <a:endParaRPr sz="1350">
              <a:highlight>
                <a:schemeClr val="accent6"/>
              </a:highlight>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¿Recuerdas que podemos poner ciertas configuraciones a cada prop? </a:t>
            </a:r>
            <a:r>
              <a:rPr lang="es" sz="1350">
                <a:latin typeface="DM Sans"/>
                <a:ea typeface="DM Sans"/>
                <a:cs typeface="DM Sans"/>
                <a:sym typeface="DM Sans"/>
              </a:rPr>
              <a:t>Podemos hacer lo mismo como argumentos del decorator.</a:t>
            </a:r>
            <a:endParaRPr sz="1350">
              <a:latin typeface="DM Sans"/>
              <a:ea typeface="DM Sans"/>
              <a:cs typeface="DM Sans"/>
              <a:sym typeface="DM Sans"/>
            </a:endParaRPr>
          </a:p>
          <a:p>
            <a:pPr marL="0" lvl="0" indent="0" algn="l" rtl="0">
              <a:spcBef>
                <a:spcPts val="1000"/>
              </a:spcBef>
              <a:spcAft>
                <a:spcPts val="0"/>
              </a:spcAft>
              <a:buNone/>
            </a:pPr>
            <a:r>
              <a:rPr lang="es" sz="1350">
                <a:latin typeface="DM Sans"/>
                <a:ea typeface="DM Sans"/>
                <a:cs typeface="DM Sans"/>
                <a:sym typeface="DM Sans"/>
              </a:rPr>
              <a:t>Y por último, la línea especial:</a:t>
            </a:r>
            <a:endParaRPr sz="1350">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a:p>
            <a:pPr marL="0" lvl="0" indent="0" algn="l" rtl="0">
              <a:spcBef>
                <a:spcPts val="1000"/>
              </a:spcBef>
              <a:spcAft>
                <a:spcPts val="0"/>
              </a:spcAft>
              <a:buNone/>
            </a:pPr>
            <a:r>
              <a:rPr lang="es" sz="1350">
                <a:latin typeface="DM Sans"/>
                <a:ea typeface="DM Sans"/>
                <a:cs typeface="DM Sans"/>
                <a:sym typeface="DM Sans"/>
              </a:rPr>
              <a:t>Al final del archivo, colocaremos la creación del schema final, esto a partir de una dependencia especial de Nest/mongoose llamada </a:t>
            </a:r>
            <a:r>
              <a:rPr lang="es" sz="1350" b="1">
                <a:latin typeface="DM Sans"/>
                <a:ea typeface="DM Sans"/>
                <a:cs typeface="DM Sans"/>
                <a:sym typeface="DM Sans"/>
              </a:rPr>
              <a:t>SchemaFactory</a:t>
            </a:r>
            <a:endParaRPr sz="1350" b="1">
              <a:latin typeface="DM Sans"/>
              <a:ea typeface="DM Sans"/>
              <a:cs typeface="DM Sans"/>
              <a:sym typeface="DM Sans"/>
            </a:endParaRPr>
          </a:p>
        </p:txBody>
      </p:sp>
      <p:pic>
        <p:nvPicPr>
          <p:cNvPr id="829" name="Google Shape;829;p148"/>
          <p:cNvPicPr preferRelativeResize="0"/>
          <p:nvPr/>
        </p:nvPicPr>
        <p:blipFill>
          <a:blip r:embed="rId3">
            <a:alphaModFix/>
          </a:blip>
          <a:stretch>
            <a:fillRect/>
          </a:stretch>
        </p:blipFill>
        <p:spPr>
          <a:xfrm>
            <a:off x="5555413" y="1882172"/>
            <a:ext cx="2429900" cy="2041100"/>
          </a:xfrm>
          <a:prstGeom prst="rect">
            <a:avLst/>
          </a:prstGeom>
          <a:noFill/>
          <a:ln>
            <a:noFill/>
          </a:ln>
        </p:spPr>
      </p:pic>
      <p:pic>
        <p:nvPicPr>
          <p:cNvPr id="830" name="Google Shape;830;p148"/>
          <p:cNvPicPr preferRelativeResize="0"/>
          <p:nvPr/>
        </p:nvPicPr>
        <p:blipFill>
          <a:blip r:embed="rId4">
            <a:alphaModFix/>
          </a:blip>
          <a:stretch>
            <a:fillRect/>
          </a:stretch>
        </p:blipFill>
        <p:spPr>
          <a:xfrm>
            <a:off x="656925" y="3012748"/>
            <a:ext cx="4636175" cy="54104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49"/>
          <p:cNvSpPr txBox="1"/>
          <p:nvPr/>
        </p:nvSpPr>
        <p:spPr>
          <a:xfrm>
            <a:off x="475500" y="468300"/>
            <a:ext cx="7221000" cy="1722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700" b="1">
                <a:solidFill>
                  <a:schemeClr val="dk1"/>
                </a:solidFill>
                <a:latin typeface="DM Sans"/>
                <a:ea typeface="DM Sans"/>
                <a:cs typeface="DM Sans"/>
                <a:sym typeface="DM Sans"/>
              </a:rPr>
              <a:t>Conectar el schema de mongoose a nuestro contexto de usuarios</a:t>
            </a:r>
            <a:endParaRPr sz="3700" b="1" i="0" u="none" strike="noStrike" cap="none">
              <a:solidFill>
                <a:schemeClr val="dk1"/>
              </a:solidFill>
              <a:latin typeface="DM Sans"/>
              <a:ea typeface="DM Sans"/>
              <a:cs typeface="DM Sans"/>
              <a:sym typeface="DM Sans"/>
            </a:endParaRPr>
          </a:p>
        </p:txBody>
      </p:sp>
      <p:sp>
        <p:nvSpPr>
          <p:cNvPr id="836" name="Google Shape;836;p149"/>
          <p:cNvSpPr txBox="1"/>
          <p:nvPr/>
        </p:nvSpPr>
        <p:spPr>
          <a:xfrm>
            <a:off x="475500" y="2190600"/>
            <a:ext cx="38418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Cuando generamos el recurso de usuarios, este creó un </a:t>
            </a:r>
            <a:r>
              <a:rPr lang="es" sz="1350" b="1">
                <a:latin typeface="DM Sans"/>
                <a:ea typeface="DM Sans"/>
                <a:cs typeface="DM Sans"/>
                <a:sym typeface="DM Sans"/>
              </a:rPr>
              <a:t>users.module.ts</a:t>
            </a:r>
            <a:r>
              <a:rPr lang="es" sz="1350">
                <a:latin typeface="DM Sans"/>
                <a:ea typeface="DM Sans"/>
                <a:cs typeface="DM Sans"/>
                <a:sym typeface="DM Sans"/>
              </a:rPr>
              <a:t>, que cuenta con un contexto interno de controladores y providers.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Sin embargo, el hecho de crearlo solo con estos dos componentes no significa que no podamos utilizar la tercera característica principal de un módulo: </a:t>
            </a:r>
            <a:r>
              <a:rPr lang="es" sz="1350" b="1">
                <a:latin typeface="DM Sans"/>
                <a:ea typeface="DM Sans"/>
                <a:cs typeface="DM Sans"/>
                <a:sym typeface="DM Sans"/>
              </a:rPr>
              <a:t>los imports</a:t>
            </a:r>
            <a:r>
              <a:rPr lang="es" sz="1350">
                <a:latin typeface="DM Sans"/>
                <a:ea typeface="DM Sans"/>
                <a:cs typeface="DM Sans"/>
                <a:sym typeface="DM Sans"/>
              </a:rPr>
              <a:t>.</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p:txBody>
      </p:sp>
      <p:pic>
        <p:nvPicPr>
          <p:cNvPr id="837" name="Google Shape;837;p149"/>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38" name="Google Shape;838;p149"/>
          <p:cNvSpPr txBox="1"/>
          <p:nvPr/>
        </p:nvSpPr>
        <p:spPr>
          <a:xfrm>
            <a:off x="4650850" y="2190600"/>
            <a:ext cx="38418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Como mencionamos la clase pasada, los imports permiten importar otros imports. Por ejemplo, app.module, importa el módulo users.module, de la misma forma entonces, el users.module podrá importar un módulo de Mongoose que nos permitirá darle el contexto del schema que recién creamos. </a:t>
            </a:r>
            <a:endParaRPr sz="1350">
              <a:solidFill>
                <a:schemeClr val="dk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5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Ejemplos</a:t>
            </a:r>
            <a:endParaRPr sz="3500" b="1" i="0" u="none" strike="noStrike" cap="none">
              <a:solidFill>
                <a:schemeClr val="lt1"/>
              </a:solidFill>
              <a:latin typeface="DM Sans"/>
              <a:ea typeface="DM Sans"/>
              <a:cs typeface="DM Sans"/>
              <a:sym typeface="DM Sans"/>
            </a:endParaRPr>
          </a:p>
        </p:txBody>
      </p:sp>
      <p:sp>
        <p:nvSpPr>
          <p:cNvPr id="844" name="Google Shape;844;p150"/>
          <p:cNvSpPr/>
          <p:nvPr/>
        </p:nvSpPr>
        <p:spPr>
          <a:xfrm>
            <a:off x="647400" y="1189150"/>
            <a:ext cx="78513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50"/>
          <p:cNvSpPr txBox="1"/>
          <p:nvPr/>
        </p:nvSpPr>
        <p:spPr>
          <a:xfrm>
            <a:off x="1068850" y="1471400"/>
            <a:ext cx="312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app.module importando a los users</a:t>
            </a:r>
            <a:endParaRPr b="1">
              <a:latin typeface="DM Sans"/>
              <a:ea typeface="DM Sans"/>
              <a:cs typeface="DM Sans"/>
              <a:sym typeface="DM Sans"/>
            </a:endParaRPr>
          </a:p>
        </p:txBody>
      </p:sp>
      <p:sp>
        <p:nvSpPr>
          <p:cNvPr id="846" name="Google Shape;846;p150"/>
          <p:cNvSpPr txBox="1"/>
          <p:nvPr/>
        </p:nvSpPr>
        <p:spPr>
          <a:xfrm>
            <a:off x="5004525" y="1471400"/>
            <a:ext cx="340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users.module importando MongooseModule</a:t>
            </a:r>
            <a:endParaRPr b="1">
              <a:latin typeface="DM Sans"/>
              <a:ea typeface="DM Sans"/>
              <a:cs typeface="DM Sans"/>
              <a:sym typeface="DM Sans"/>
            </a:endParaRPr>
          </a:p>
        </p:txBody>
      </p:sp>
      <p:pic>
        <p:nvPicPr>
          <p:cNvPr id="847" name="Google Shape;847;p150"/>
          <p:cNvPicPr preferRelativeResize="0"/>
          <p:nvPr/>
        </p:nvPicPr>
        <p:blipFill>
          <a:blip r:embed="rId3">
            <a:alphaModFix/>
          </a:blip>
          <a:stretch>
            <a:fillRect/>
          </a:stretch>
        </p:blipFill>
        <p:spPr>
          <a:xfrm>
            <a:off x="1028674" y="2280900"/>
            <a:ext cx="3200650" cy="1884875"/>
          </a:xfrm>
          <a:prstGeom prst="rect">
            <a:avLst/>
          </a:prstGeom>
          <a:noFill/>
          <a:ln>
            <a:noFill/>
          </a:ln>
        </p:spPr>
      </p:pic>
      <p:pic>
        <p:nvPicPr>
          <p:cNvPr id="848" name="Google Shape;848;p150"/>
          <p:cNvPicPr preferRelativeResize="0"/>
          <p:nvPr/>
        </p:nvPicPr>
        <p:blipFill>
          <a:blip r:embed="rId4">
            <a:alphaModFix/>
          </a:blip>
          <a:stretch>
            <a:fillRect/>
          </a:stretch>
        </p:blipFill>
        <p:spPr>
          <a:xfrm>
            <a:off x="5004525" y="2240250"/>
            <a:ext cx="2868094" cy="196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8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22 - Parte I</a:t>
            </a:r>
            <a:endParaRPr sz="1400" b="0" i="0" u="none" strike="noStrike" cap="none">
              <a:solidFill>
                <a:srgbClr val="000000"/>
              </a:solidFill>
              <a:latin typeface="DM Sans"/>
              <a:ea typeface="DM Sans"/>
              <a:cs typeface="DM Sans"/>
              <a:sym typeface="DM Sans"/>
            </a:endParaRPr>
          </a:p>
        </p:txBody>
      </p:sp>
      <p:sp>
        <p:nvSpPr>
          <p:cNvPr id="338" name="Google Shape;338;p88"/>
          <p:cNvSpPr txBox="1"/>
          <p:nvPr/>
        </p:nvSpPr>
        <p:spPr>
          <a:xfrm>
            <a:off x="5014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339" name="Google Shape;339;p88"/>
          <p:cNvSpPr txBox="1"/>
          <p:nvPr/>
        </p:nvSpPr>
        <p:spPr>
          <a:xfrm>
            <a:off x="434500" y="1603175"/>
            <a:ext cx="3834600" cy="349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Test unitario</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 Elemento más pequeño que puede ser testeado. La intención de las pruebas va dirigida al correcto funcionamiento de un módulo isolado.</a:t>
            </a:r>
            <a:endParaRPr>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Testing de integración</a:t>
            </a:r>
            <a:r>
              <a:rPr lang="es" sz="1350" b="1">
                <a:solidFill>
                  <a:schemeClr val="dk1"/>
                </a:solidFill>
                <a:latin typeface="DM Sans"/>
                <a:ea typeface="DM Sans"/>
                <a:cs typeface="DM Sans"/>
                <a:sym typeface="DM Sans"/>
              </a:rPr>
              <a:t>: </a:t>
            </a:r>
            <a:r>
              <a:rPr lang="es">
                <a:solidFill>
                  <a:schemeClr val="dk1"/>
                </a:solidFill>
                <a:latin typeface="DM Sans"/>
                <a:ea typeface="DM Sans"/>
                <a:cs typeface="DM Sans"/>
                <a:sym typeface="DM Sans"/>
              </a:rPr>
              <a:t>T</a:t>
            </a:r>
            <a:r>
              <a:rPr lang="es" sz="1250">
                <a:solidFill>
                  <a:schemeClr val="dk1"/>
                </a:solidFill>
                <a:latin typeface="DM Sans"/>
                <a:ea typeface="DM Sans"/>
                <a:cs typeface="DM Sans"/>
                <a:sym typeface="DM Sans"/>
              </a:rPr>
              <a:t>iene el objetivo de ver que los módulos funcionen en conjunto. Por ejemplo, mófulo de Dao, Bcrypt.  </a:t>
            </a:r>
            <a:endParaRPr sz="12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2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Test funcional: </a:t>
            </a:r>
            <a:r>
              <a:rPr lang="es" sz="1350">
                <a:solidFill>
                  <a:schemeClr val="dk1"/>
                </a:solidFill>
                <a:latin typeface="DM Sans"/>
                <a:ea typeface="DM Sans"/>
                <a:cs typeface="DM Sans"/>
                <a:sym typeface="DM Sans"/>
              </a:rPr>
              <a:t>Hace referencia a aplicar las integraciones de la misma manera que se realizaría un test de integración, sin embargo, enfocadas a cumplir una funcionalidad real.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a:solidFill>
                <a:schemeClr val="dk1"/>
              </a:solidFill>
              <a:latin typeface="DM Sans"/>
              <a:ea typeface="DM Sans"/>
              <a:cs typeface="DM Sans"/>
              <a:sym typeface="DM Sans"/>
            </a:endParaRPr>
          </a:p>
        </p:txBody>
      </p:sp>
      <p:sp>
        <p:nvSpPr>
          <p:cNvPr id="340" name="Google Shape;340;p88"/>
          <p:cNvSpPr txBox="1"/>
          <p:nvPr/>
        </p:nvSpPr>
        <p:spPr>
          <a:xfrm>
            <a:off x="4397275" y="1603175"/>
            <a:ext cx="3834600" cy="87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Supertest</a:t>
            </a:r>
            <a:r>
              <a:rPr lang="es" sz="1350" b="1" i="0" u="none" strike="noStrike" cap="non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librería que nos permitirá ejecutar peticiones HTTP a nuestro servidor, para poder probar funcionalidades</a:t>
            </a:r>
            <a:r>
              <a:rPr lang="es" sz="1350" b="1">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51"/>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51"/>
          <p:cNvSpPr txBox="1"/>
          <p:nvPr/>
        </p:nvSpPr>
        <p:spPr>
          <a:xfrm>
            <a:off x="3967650" y="270800"/>
            <a:ext cx="6210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Sobre el import de Mongoose.Module</a:t>
            </a:r>
            <a:endParaRPr sz="4000" b="1" i="0" u="none" strike="noStrike" cap="none">
              <a:solidFill>
                <a:schemeClr val="dk1"/>
              </a:solidFill>
              <a:latin typeface="DM Sans"/>
              <a:ea typeface="DM Sans"/>
              <a:cs typeface="DM Sans"/>
              <a:sym typeface="DM Sans"/>
            </a:endParaRPr>
          </a:p>
        </p:txBody>
      </p:sp>
      <p:sp>
        <p:nvSpPr>
          <p:cNvPr id="855" name="Google Shape;855;p151"/>
          <p:cNvSpPr txBox="1"/>
          <p:nvPr/>
        </p:nvSpPr>
        <p:spPr>
          <a:xfrm>
            <a:off x="3967650" y="1563800"/>
            <a:ext cx="47925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entender lo que hicimos, debemos tener en cuenta: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highlight>
                  <a:srgbClr val="EA90FF"/>
                </a:highlight>
                <a:latin typeface="DM Sans"/>
                <a:ea typeface="DM Sans"/>
                <a:cs typeface="DM Sans"/>
                <a:sym typeface="DM Sans"/>
              </a:rPr>
              <a:t>MongooseModule ya es un módulo incluido en la dependencia de nestjs/mongoose</a:t>
            </a:r>
            <a:r>
              <a:rPr lang="es" sz="1350">
                <a:latin typeface="DM Sans"/>
                <a:ea typeface="DM Sans"/>
                <a:cs typeface="DM Sans"/>
                <a:sym typeface="DM Sans"/>
              </a:rPr>
              <a:t>. Necesita que especifiquemos todos los modelos que vamos a usar.</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Luego, muy similar a un </a:t>
            </a:r>
            <a:r>
              <a:rPr lang="es" sz="1350" b="1">
                <a:latin typeface="DM Sans"/>
                <a:ea typeface="DM Sans"/>
                <a:cs typeface="DM Sans"/>
                <a:sym typeface="DM Sans"/>
              </a:rPr>
              <a:t>collection, schema</a:t>
            </a:r>
            <a:r>
              <a:rPr lang="es" sz="1350">
                <a:latin typeface="DM Sans"/>
                <a:ea typeface="DM Sans"/>
                <a:cs typeface="DM Sans"/>
                <a:sym typeface="DM Sans"/>
              </a:rPr>
              <a:t>, que aplicábamos para generar nuestros modelos de mongoose en Express, </a:t>
            </a:r>
            <a:r>
              <a:rPr lang="es" sz="1350">
                <a:highlight>
                  <a:schemeClr val="accent5"/>
                </a:highlight>
                <a:latin typeface="DM Sans"/>
                <a:ea typeface="DM Sans"/>
                <a:cs typeface="DM Sans"/>
                <a:sym typeface="DM Sans"/>
              </a:rPr>
              <a:t>mandamos el </a:t>
            </a:r>
            <a:r>
              <a:rPr lang="es" sz="1350" b="1">
                <a:highlight>
                  <a:schemeClr val="accent5"/>
                </a:highlight>
                <a:latin typeface="DM Sans"/>
                <a:ea typeface="DM Sans"/>
                <a:cs typeface="DM Sans"/>
                <a:sym typeface="DM Sans"/>
              </a:rPr>
              <a:t>name</a:t>
            </a:r>
            <a:r>
              <a:rPr lang="es" sz="1350">
                <a:highlight>
                  <a:schemeClr val="accent5"/>
                </a:highlight>
                <a:latin typeface="DM Sans"/>
                <a:ea typeface="DM Sans"/>
                <a:cs typeface="DM Sans"/>
                <a:sym typeface="DM Sans"/>
              </a:rPr>
              <a:t> y el </a:t>
            </a:r>
            <a:r>
              <a:rPr lang="es" sz="1350" b="1">
                <a:highlight>
                  <a:schemeClr val="accent5"/>
                </a:highlight>
                <a:latin typeface="DM Sans"/>
                <a:ea typeface="DM Sans"/>
                <a:cs typeface="DM Sans"/>
                <a:sym typeface="DM Sans"/>
              </a:rPr>
              <a:t>schema</a:t>
            </a:r>
            <a:r>
              <a:rPr lang="es" sz="1350">
                <a:highlight>
                  <a:schemeClr val="accent5"/>
                </a:highlight>
                <a:latin typeface="DM Sans"/>
                <a:ea typeface="DM Sans"/>
                <a:cs typeface="DM Sans"/>
                <a:sym typeface="DM Sans"/>
              </a:rPr>
              <a:t> generado del archivo de users.schema previo.</a:t>
            </a:r>
            <a:endParaRPr sz="1350">
              <a:highlight>
                <a:schemeClr val="accent5"/>
              </a:highlight>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Ahora todo el módulo de usuarios </a:t>
            </a:r>
            <a:r>
              <a:rPr lang="es" sz="1350" b="1">
                <a:latin typeface="DM Sans"/>
                <a:ea typeface="DM Sans"/>
                <a:cs typeface="DM Sans"/>
                <a:sym typeface="DM Sans"/>
              </a:rPr>
              <a:t>sabe cómo utilizar</a:t>
            </a:r>
            <a:r>
              <a:rPr lang="es" sz="1350">
                <a:latin typeface="DM Sans"/>
                <a:ea typeface="DM Sans"/>
                <a:cs typeface="DM Sans"/>
                <a:sym typeface="DM Sans"/>
              </a:rPr>
              <a:t> Usuarios generados por mongoose. El resto es aplicarlo en los servicios. </a:t>
            </a:r>
            <a:endParaRPr sz="1350">
              <a:latin typeface="DM Sans"/>
              <a:ea typeface="DM Sans"/>
              <a:cs typeface="DM Sans"/>
              <a:sym typeface="DM Sans"/>
            </a:endParaRPr>
          </a:p>
        </p:txBody>
      </p:sp>
      <p:pic>
        <p:nvPicPr>
          <p:cNvPr id="856" name="Google Shape;856;p151"/>
          <p:cNvPicPr preferRelativeResize="0"/>
          <p:nvPr/>
        </p:nvPicPr>
        <p:blipFill>
          <a:blip r:embed="rId3">
            <a:alphaModFix/>
          </a:blip>
          <a:stretch>
            <a:fillRect/>
          </a:stretch>
        </p:blipFill>
        <p:spPr>
          <a:xfrm>
            <a:off x="170800" y="1630125"/>
            <a:ext cx="3682676" cy="2780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52"/>
          <p:cNvSpPr txBox="1"/>
          <p:nvPr/>
        </p:nvSpPr>
        <p:spPr>
          <a:xfrm>
            <a:off x="475500" y="410050"/>
            <a:ext cx="58935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Inyectando el modelo en el servicio</a:t>
            </a:r>
            <a:endParaRPr sz="4000" b="1" i="0" u="none" strike="noStrike" cap="none">
              <a:solidFill>
                <a:schemeClr val="dk1"/>
              </a:solidFill>
              <a:latin typeface="DM Sans"/>
              <a:ea typeface="DM Sans"/>
              <a:cs typeface="DM Sans"/>
              <a:sym typeface="DM Sans"/>
            </a:endParaRPr>
          </a:p>
        </p:txBody>
      </p:sp>
      <p:sp>
        <p:nvSpPr>
          <p:cNvPr id="862" name="Google Shape;862;p152"/>
          <p:cNvSpPr txBox="1"/>
          <p:nvPr/>
        </p:nvSpPr>
        <p:spPr>
          <a:xfrm>
            <a:off x="475500" y="1703050"/>
            <a:ext cx="3723600" cy="293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Vamos a inyectar un decorador </a:t>
            </a:r>
            <a:r>
              <a:rPr lang="es" sz="1350" b="1">
                <a:latin typeface="DM Sans"/>
                <a:ea typeface="DM Sans"/>
                <a:cs typeface="DM Sans"/>
                <a:sym typeface="DM Sans"/>
              </a:rPr>
              <a:t>@InjectModel</a:t>
            </a:r>
            <a:endParaRPr sz="1350">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Como ya tenemos el contexto de quiénes son nuestros usuarios (contexto que pasamos desde el app.module). Sólo hacemos la inyección del nombre del modelo del usuario.</a:t>
            </a:r>
            <a:endParaRPr sz="1350">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Luego, declararemos una variable (privada) que represente el modelo que vamos a utilizar en los servicios, nota que el modelo utiliza el tipo de dato </a:t>
            </a:r>
            <a:r>
              <a:rPr lang="es" sz="1350" b="1">
                <a:latin typeface="DM Sans"/>
                <a:ea typeface="DM Sans"/>
                <a:cs typeface="DM Sans"/>
                <a:sym typeface="DM Sans"/>
              </a:rPr>
              <a:t>UsersDocument</a:t>
            </a:r>
            <a:r>
              <a:rPr lang="es" sz="1350">
                <a:latin typeface="DM Sans"/>
                <a:ea typeface="DM Sans"/>
                <a:cs typeface="DM Sans"/>
                <a:sym typeface="DM Sans"/>
              </a:rPr>
              <a:t> que creamos en el archivo del schema.</a:t>
            </a:r>
            <a:endParaRPr sz="1350">
              <a:latin typeface="DM Sans"/>
              <a:ea typeface="DM Sans"/>
              <a:cs typeface="DM Sans"/>
              <a:sym typeface="DM Sans"/>
            </a:endParaRPr>
          </a:p>
        </p:txBody>
      </p:sp>
      <p:pic>
        <p:nvPicPr>
          <p:cNvPr id="863" name="Google Shape;863;p152"/>
          <p:cNvPicPr preferRelativeResize="0"/>
          <p:nvPr/>
        </p:nvPicPr>
        <p:blipFill>
          <a:blip r:embed="rId3">
            <a:alphaModFix/>
          </a:blip>
          <a:stretch>
            <a:fillRect/>
          </a:stretch>
        </p:blipFill>
        <p:spPr>
          <a:xfrm>
            <a:off x="4289750" y="2228609"/>
            <a:ext cx="4551400" cy="188379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53"/>
          <p:cNvSpPr txBox="1"/>
          <p:nvPr/>
        </p:nvSpPr>
        <p:spPr>
          <a:xfrm>
            <a:off x="475500" y="468300"/>
            <a:ext cx="49905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Conexión + contexto + variable…</a:t>
            </a:r>
            <a:endParaRPr sz="3600" b="1">
              <a:solidFill>
                <a:schemeClr val="dk1"/>
              </a:solidFill>
              <a:latin typeface="DM Sans"/>
              <a:ea typeface="DM Sans"/>
              <a:cs typeface="DM Sans"/>
              <a:sym typeface="DM Sans"/>
            </a:endParaRPr>
          </a:p>
        </p:txBody>
      </p:sp>
      <p:sp>
        <p:nvSpPr>
          <p:cNvPr id="869" name="Google Shape;869;p153"/>
          <p:cNvSpPr txBox="1"/>
          <p:nvPr/>
        </p:nvSpPr>
        <p:spPr>
          <a:xfrm>
            <a:off x="475500" y="1729925"/>
            <a:ext cx="51501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Fuimos conectando, archivo por archivo, los diferentes nodos que se necesitan para que un módulo pueda tener control total de un modelo de Mongo. Entonces, procedamos a hacer una inserción: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Nota que ahora podemos utilizar </a:t>
            </a:r>
            <a:r>
              <a:rPr lang="es" sz="1350" b="1">
                <a:latin typeface="DM Sans"/>
                <a:ea typeface="DM Sans"/>
                <a:cs typeface="DM Sans"/>
                <a:sym typeface="DM Sans"/>
              </a:rPr>
              <a:t>this.usersModel</a:t>
            </a:r>
            <a:r>
              <a:rPr lang="es" sz="1350">
                <a:latin typeface="DM Sans"/>
                <a:ea typeface="DM Sans"/>
                <a:cs typeface="DM Sans"/>
                <a:sym typeface="DM Sans"/>
              </a:rPr>
              <a:t> en cualquiera de nuestros archivos, y las operaciones de mongoose, a las que tanto estamos acostumbrados, permanecen idénticas. </a:t>
            </a:r>
            <a:endParaRPr>
              <a:latin typeface="DM Sans"/>
              <a:ea typeface="DM Sans"/>
              <a:cs typeface="DM Sans"/>
              <a:sym typeface="DM Sans"/>
            </a:endParaRPr>
          </a:p>
        </p:txBody>
      </p:sp>
      <p:pic>
        <p:nvPicPr>
          <p:cNvPr id="870" name="Google Shape;870;p153"/>
          <p:cNvPicPr preferRelativeResize="0"/>
          <p:nvPr/>
        </p:nvPicPr>
        <p:blipFill>
          <a:blip r:embed="rId3">
            <a:alphaModFix/>
          </a:blip>
          <a:stretch>
            <a:fillRect/>
          </a:stretch>
        </p:blipFill>
        <p:spPr>
          <a:xfrm>
            <a:off x="547050" y="2763525"/>
            <a:ext cx="3695700" cy="800100"/>
          </a:xfrm>
          <a:prstGeom prst="rect">
            <a:avLst/>
          </a:prstGeom>
          <a:noFill/>
          <a:ln>
            <a:noFill/>
          </a:ln>
        </p:spPr>
      </p:pic>
      <p:pic>
        <p:nvPicPr>
          <p:cNvPr id="871" name="Google Shape;871;p153"/>
          <p:cNvPicPr preferRelativeResize="0"/>
          <p:nvPr/>
        </p:nvPicPr>
        <p:blipFill>
          <a:blip r:embed="rId4">
            <a:alphaModFix/>
          </a:blip>
          <a:stretch>
            <a:fillRect/>
          </a:stretch>
        </p:blipFill>
        <p:spPr>
          <a:xfrm>
            <a:off x="5775300" y="706413"/>
            <a:ext cx="2651075" cy="3730669"/>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154"/>
          <p:cNvGrpSpPr/>
          <p:nvPr/>
        </p:nvGrpSpPr>
        <p:grpSpPr>
          <a:xfrm>
            <a:off x="4202556" y="994173"/>
            <a:ext cx="738900" cy="738900"/>
            <a:chOff x="974706" y="2467173"/>
            <a:chExt cx="738900" cy="738900"/>
          </a:xfrm>
        </p:grpSpPr>
        <p:sp>
          <p:nvSpPr>
            <p:cNvPr id="877" name="Google Shape;877;p1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8" name="Google Shape;878;p1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79" name="Google Shape;879;p154"/>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Completando CRUD de mongo</a:t>
            </a:r>
            <a:endParaRPr sz="4000" b="1" i="0" u="none" strike="noStrike" cap="none">
              <a:solidFill>
                <a:schemeClr val="dk1"/>
              </a:solidFill>
              <a:highlight>
                <a:srgbClr val="EAFF6A"/>
              </a:highlight>
              <a:latin typeface="DM Sans"/>
              <a:ea typeface="DM Sans"/>
              <a:cs typeface="DM Sans"/>
              <a:sym typeface="DM Sans"/>
            </a:endParaRPr>
          </a:p>
        </p:txBody>
      </p:sp>
      <p:sp>
        <p:nvSpPr>
          <p:cNvPr id="880" name="Google Shape;880;p1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155"/>
          <p:cNvGrpSpPr/>
          <p:nvPr/>
        </p:nvGrpSpPr>
        <p:grpSpPr>
          <a:xfrm>
            <a:off x="457347" y="468298"/>
            <a:ext cx="431074" cy="431074"/>
            <a:chOff x="974706" y="2467173"/>
            <a:chExt cx="738900" cy="738900"/>
          </a:xfrm>
        </p:grpSpPr>
        <p:sp>
          <p:nvSpPr>
            <p:cNvPr id="886" name="Google Shape;886;p1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7" name="Google Shape;887;p15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8" name="Google Shape;888;p1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Completando CRUD de mongo</a:t>
            </a:r>
            <a:endParaRPr sz="4000" b="1" i="0" u="none" strike="noStrike" cap="none">
              <a:solidFill>
                <a:schemeClr val="dk1"/>
              </a:solidFill>
              <a:latin typeface="DM Sans"/>
              <a:ea typeface="DM Sans"/>
              <a:cs typeface="DM Sans"/>
              <a:sym typeface="DM Sans"/>
            </a:endParaRPr>
          </a:p>
        </p:txBody>
      </p:sp>
      <p:pic>
        <p:nvPicPr>
          <p:cNvPr id="889" name="Google Shape;889;p15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0" name="Google Shape;890;p155"/>
          <p:cNvSpPr txBox="1"/>
          <p:nvPr/>
        </p:nvSpPr>
        <p:spPr>
          <a:xfrm>
            <a:off x="501450" y="2557125"/>
            <a:ext cx="52818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A partir de la conexión realizada con Mongo.</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Completar el servicio de usuarios para seguir implementando el modelo de usuarios y finalizar las operaciones de CRUD</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 es necesario implementar ningún DTO o entidad, puede devolverse en raw data.</a:t>
            </a:r>
            <a:endParaRPr sz="1350">
              <a:latin typeface="DM Sans"/>
              <a:ea typeface="DM Sans"/>
              <a:cs typeface="DM Sans"/>
              <a:sym typeface="DM Sans"/>
            </a:endParaRPr>
          </a:p>
        </p:txBody>
      </p:sp>
      <p:sp>
        <p:nvSpPr>
          <p:cNvPr id="891" name="Google Shape;891;p1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pic>
        <p:nvPicPr>
          <p:cNvPr id="892" name="Google Shape;892;p155"/>
          <p:cNvPicPr preferRelativeResize="0"/>
          <p:nvPr/>
        </p:nvPicPr>
        <p:blipFill>
          <a:blip r:embed="rId5">
            <a:alphaModFix/>
          </a:blip>
          <a:stretch>
            <a:fillRect/>
          </a:stretch>
        </p:blipFill>
        <p:spPr>
          <a:xfrm>
            <a:off x="6162512" y="0"/>
            <a:ext cx="2981488" cy="51435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56"/>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Inyectando</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middlewares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57"/>
          <p:cNvSpPr txBox="1"/>
          <p:nvPr/>
        </p:nvSpPr>
        <p:spPr>
          <a:xfrm>
            <a:off x="643725" y="468300"/>
            <a:ext cx="6445200" cy="988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2900" b="1">
                <a:solidFill>
                  <a:schemeClr val="dk1"/>
                </a:solidFill>
                <a:latin typeface="DM Sans"/>
                <a:ea typeface="DM Sans"/>
                <a:cs typeface="DM Sans"/>
                <a:sym typeface="DM Sans"/>
              </a:rPr>
              <a:t>Recordemos que Nestjs está basado en express</a:t>
            </a:r>
            <a:endParaRPr sz="2900" b="1">
              <a:solidFill>
                <a:schemeClr val="dk1"/>
              </a:solidFill>
              <a:latin typeface="DM Sans"/>
              <a:ea typeface="DM Sans"/>
              <a:cs typeface="DM Sans"/>
              <a:sym typeface="DM Sans"/>
            </a:endParaRPr>
          </a:p>
        </p:txBody>
      </p:sp>
      <p:sp>
        <p:nvSpPr>
          <p:cNvPr id="903" name="Google Shape;903;p157"/>
          <p:cNvSpPr txBox="1"/>
          <p:nvPr/>
        </p:nvSpPr>
        <p:spPr>
          <a:xfrm>
            <a:off x="643725" y="1704425"/>
            <a:ext cx="43143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Al estar basado en Express, éste conserva algunos de los patrones que éste aplica de manera tan distintiva.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Es por ello que tendremos la posibilidad de setear middlewares con el fin de colocar todos estos puntos intermedios entre la petición y el endpoint.</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En este caso particular, cada middleware representará una clase completa. Por ello, crearemos una carpeta específica para el desarrollo de los middlewares a utilizar.</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904" name="Google Shape;904;p157"/>
          <p:cNvPicPr preferRelativeResize="0"/>
          <p:nvPr/>
        </p:nvPicPr>
        <p:blipFill>
          <a:blip r:embed="rId3">
            <a:alphaModFix/>
          </a:blip>
          <a:stretch>
            <a:fillRect/>
          </a:stretch>
        </p:blipFill>
        <p:spPr>
          <a:xfrm>
            <a:off x="5160275" y="2854325"/>
            <a:ext cx="2819550" cy="580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58"/>
          <p:cNvSpPr txBox="1"/>
          <p:nvPr/>
        </p:nvSpPr>
        <p:spPr>
          <a:xfrm>
            <a:off x="475500" y="468300"/>
            <a:ext cx="6445200" cy="960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2800" b="1">
                <a:solidFill>
                  <a:schemeClr val="dk1"/>
                </a:solidFill>
                <a:latin typeface="DM Sans"/>
                <a:ea typeface="DM Sans"/>
                <a:cs typeface="DM Sans"/>
                <a:sym typeface="DM Sans"/>
              </a:rPr>
              <a:t>Estructura de un middleware en Nest js</a:t>
            </a:r>
            <a:endParaRPr sz="2800" b="1">
              <a:solidFill>
                <a:schemeClr val="dk1"/>
              </a:solidFill>
              <a:latin typeface="DM Sans"/>
              <a:ea typeface="DM Sans"/>
              <a:cs typeface="DM Sans"/>
              <a:sym typeface="DM Sans"/>
            </a:endParaRPr>
          </a:p>
        </p:txBody>
      </p:sp>
      <p:sp>
        <p:nvSpPr>
          <p:cNvPr id="910" name="Google Shape;910;p158"/>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911" name="Google Shape;911;p158"/>
          <p:cNvSpPr txBox="1"/>
          <p:nvPr/>
        </p:nvSpPr>
        <p:spPr>
          <a:xfrm>
            <a:off x="200825" y="1424113"/>
            <a:ext cx="34365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DM Sans"/>
                <a:ea typeface="DM Sans"/>
                <a:cs typeface="DM Sans"/>
                <a:sym typeface="DM Sans"/>
              </a:rPr>
              <a:t>E</a:t>
            </a:r>
            <a:r>
              <a:rPr lang="es" sz="1350">
                <a:latin typeface="DM Sans"/>
                <a:ea typeface="DM Sans"/>
                <a:cs typeface="DM Sans"/>
                <a:sym typeface="DM Sans"/>
              </a:rPr>
              <a:t>l archivo que se genera en esta carpeta lo nombraremos </a:t>
            </a:r>
            <a:r>
              <a:rPr lang="es" sz="1350" b="1">
                <a:latin typeface="DM Sans"/>
                <a:ea typeface="DM Sans"/>
                <a:cs typeface="DM Sans"/>
                <a:sym typeface="DM Sans"/>
              </a:rPr>
              <a:t>firstMiddleware.ts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Luego, este archivo contendrá una clase que será la combinación de los elementos básicos de Express (Request, Response, Next), además de una funcionalidad extendida que implementa de NestMiddleware.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objetivo de este middleware será mostrar el método y la ruta que se está visitando.</a:t>
            </a:r>
            <a:endParaRPr sz="1350">
              <a:latin typeface="DM Sans"/>
              <a:ea typeface="DM Sans"/>
              <a:cs typeface="DM Sans"/>
              <a:sym typeface="DM Sans"/>
            </a:endParaRPr>
          </a:p>
        </p:txBody>
      </p:sp>
      <p:pic>
        <p:nvPicPr>
          <p:cNvPr id="912" name="Google Shape;912;p158"/>
          <p:cNvPicPr preferRelativeResize="0"/>
          <p:nvPr/>
        </p:nvPicPr>
        <p:blipFill>
          <a:blip r:embed="rId3">
            <a:alphaModFix/>
          </a:blip>
          <a:stretch>
            <a:fillRect/>
          </a:stretch>
        </p:blipFill>
        <p:spPr>
          <a:xfrm>
            <a:off x="3790200" y="2179333"/>
            <a:ext cx="5008375" cy="137558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9"/>
          <p:cNvSpPr txBox="1"/>
          <p:nvPr/>
        </p:nvSpPr>
        <p:spPr>
          <a:xfrm>
            <a:off x="519425" y="288300"/>
            <a:ext cx="3615300" cy="2179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¿Cómo conectarlo con nuestros módulos?</a:t>
            </a:r>
            <a:endParaRPr sz="3600" b="1">
              <a:solidFill>
                <a:schemeClr val="dk1"/>
              </a:solidFill>
              <a:latin typeface="DM Sans"/>
              <a:ea typeface="DM Sans"/>
              <a:cs typeface="DM Sans"/>
              <a:sym typeface="DM Sans"/>
            </a:endParaRPr>
          </a:p>
        </p:txBody>
      </p:sp>
      <p:sp>
        <p:nvSpPr>
          <p:cNvPr id="918" name="Google Shape;918;p159"/>
          <p:cNvSpPr txBox="1"/>
          <p:nvPr/>
        </p:nvSpPr>
        <p:spPr>
          <a:xfrm>
            <a:off x="519425" y="2384700"/>
            <a:ext cx="36153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que un módulo sea consciente de un middleware, es importante que éste cuente con un </a:t>
            </a:r>
            <a:r>
              <a:rPr lang="es" sz="1350" b="1">
                <a:latin typeface="DM Sans"/>
                <a:ea typeface="DM Sans"/>
                <a:cs typeface="DM Sans"/>
                <a:sym typeface="DM Sans"/>
              </a:rPr>
              <a:t>consumidor de Middleware</a:t>
            </a:r>
            <a:r>
              <a:rPr lang="es" sz="1350">
                <a:latin typeface="DM Sans"/>
                <a:ea typeface="DM Sans"/>
                <a:cs typeface="DM Sans"/>
                <a:sym typeface="DM Sans"/>
              </a:rPr>
              <a:t>, el cual es una funcionalidad interna del framework.</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Nuestro módulo AppModule, deberá implementar NestModule para que pueda utilizar de manera interna el </a:t>
            </a:r>
            <a:r>
              <a:rPr lang="es" sz="1350" b="1" i="1">
                <a:latin typeface="DM Sans"/>
                <a:ea typeface="DM Sans"/>
                <a:cs typeface="DM Sans"/>
                <a:sym typeface="DM Sans"/>
              </a:rPr>
              <a:t>configure</a:t>
            </a:r>
            <a:r>
              <a:rPr lang="es" sz="1350">
                <a:latin typeface="DM Sans"/>
                <a:ea typeface="DM Sans"/>
                <a:cs typeface="DM Sans"/>
                <a:sym typeface="DM Sans"/>
              </a:rPr>
              <a:t>, una función que permitirá setear el consumidor que queramos. </a:t>
            </a:r>
            <a:endParaRPr sz="1350">
              <a:latin typeface="DM Sans"/>
              <a:ea typeface="DM Sans"/>
              <a:cs typeface="DM Sans"/>
              <a:sym typeface="DM Sans"/>
            </a:endParaRPr>
          </a:p>
        </p:txBody>
      </p:sp>
      <p:pic>
        <p:nvPicPr>
          <p:cNvPr id="919" name="Google Shape;919;p159"/>
          <p:cNvPicPr preferRelativeResize="0"/>
          <p:nvPr/>
        </p:nvPicPr>
        <p:blipFill>
          <a:blip r:embed="rId3">
            <a:alphaModFix/>
          </a:blip>
          <a:stretch>
            <a:fillRect/>
          </a:stretch>
        </p:blipFill>
        <p:spPr>
          <a:xfrm>
            <a:off x="4246950" y="1067200"/>
            <a:ext cx="4636175" cy="34601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60"/>
          <p:cNvSpPr txBox="1"/>
          <p:nvPr/>
        </p:nvSpPr>
        <p:spPr>
          <a:xfrm>
            <a:off x="475500" y="252375"/>
            <a:ext cx="58440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Aplicación del middleware al consumer</a:t>
            </a:r>
            <a:endParaRPr sz="3600" b="1">
              <a:solidFill>
                <a:schemeClr val="dk1"/>
              </a:solidFill>
              <a:latin typeface="DM Sans"/>
              <a:ea typeface="DM Sans"/>
              <a:cs typeface="DM Sans"/>
              <a:sym typeface="DM Sans"/>
            </a:endParaRPr>
          </a:p>
        </p:txBody>
      </p:sp>
      <p:sp>
        <p:nvSpPr>
          <p:cNvPr id="925" name="Google Shape;925;p160"/>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926" name="Google Shape;926;p160"/>
          <p:cNvSpPr txBox="1"/>
          <p:nvPr/>
        </p:nvSpPr>
        <p:spPr>
          <a:xfrm>
            <a:off x="475500" y="1518800"/>
            <a:ext cx="3934800" cy="330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Al hacer </a:t>
            </a:r>
            <a:r>
              <a:rPr lang="es" sz="1350" b="1" i="1">
                <a:latin typeface="DM Sans"/>
                <a:ea typeface="DM Sans"/>
                <a:cs typeface="DM Sans"/>
                <a:sym typeface="DM Sans"/>
              </a:rPr>
              <a:t>consumer.apply</a:t>
            </a:r>
            <a:r>
              <a:rPr lang="es" sz="1350">
                <a:latin typeface="DM Sans"/>
                <a:ea typeface="DM Sans"/>
                <a:cs typeface="DM Sans"/>
                <a:sym typeface="DM Sans"/>
              </a:rPr>
              <a:t>, indicamos qué middleware será el que utilizaremos para fungir como intermediario de dicho módulo. Sin embargo, a diferencia de Express, éste nos solicita indicar directamente cuáles serán las rutas que están autorizadas para utilizar dicho middleware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Al colocar {path: ‘*’, method: RequestMethod.All} indicamos que este middleware funcionará para todas las rutas, para todos los métodos, siempre que necesitemos alguna ruta más específica, o algún método más específico, podemos hacerlo en un objeto aparte.</a:t>
            </a:r>
            <a:endParaRPr sz="1350">
              <a:latin typeface="DM Sans"/>
              <a:ea typeface="DM Sans"/>
              <a:cs typeface="DM Sans"/>
              <a:sym typeface="DM Sans"/>
            </a:endParaRPr>
          </a:p>
        </p:txBody>
      </p:sp>
      <p:pic>
        <p:nvPicPr>
          <p:cNvPr id="927" name="Google Shape;927;p160"/>
          <p:cNvPicPr preferRelativeResize="0"/>
          <p:nvPr/>
        </p:nvPicPr>
        <p:blipFill>
          <a:blip r:embed="rId3">
            <a:alphaModFix/>
          </a:blip>
          <a:stretch>
            <a:fillRect/>
          </a:stretch>
        </p:blipFill>
        <p:spPr>
          <a:xfrm>
            <a:off x="4410297" y="2790313"/>
            <a:ext cx="4751625" cy="75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89"/>
          <p:cNvSpPr txBox="1"/>
          <p:nvPr/>
        </p:nvSpPr>
        <p:spPr>
          <a:xfrm>
            <a:off x="812253" y="192525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Framework de desarrollo</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61"/>
          <p:cNvSpPr txBox="1"/>
          <p:nvPr/>
        </p:nvSpPr>
        <p:spPr>
          <a:xfrm>
            <a:off x="475500" y="468300"/>
            <a:ext cx="64452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Middleware en acción</a:t>
            </a:r>
            <a:endParaRPr sz="3600" b="1">
              <a:solidFill>
                <a:schemeClr val="dk1"/>
              </a:solidFill>
              <a:latin typeface="DM Sans"/>
              <a:ea typeface="DM Sans"/>
              <a:cs typeface="DM Sans"/>
              <a:sym typeface="DM Sans"/>
            </a:endParaRPr>
          </a:p>
        </p:txBody>
      </p:sp>
      <p:sp>
        <p:nvSpPr>
          <p:cNvPr id="933" name="Google Shape;933;p161"/>
          <p:cNvSpPr txBox="1"/>
          <p:nvPr/>
        </p:nvSpPr>
        <p:spPr>
          <a:xfrm>
            <a:off x="520300" y="1291900"/>
            <a:ext cx="45531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Ahora, cada vez que mandemos a llamar a  nuestro servidor, independientemente de la ruta o el método, siempre podremos visualizar un log indicando la siguiente información: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Este sólo es un middleware informativo, sin embargo, al igual que cualquier otro middleware desarrollado en el curso, puedes utilizarlo para hacer validaciones, realizar decoración del request, inicializar alguna otra variable, etc. </a:t>
            </a:r>
            <a:endParaRPr sz="1350">
              <a:latin typeface="DM Sans"/>
              <a:ea typeface="DM Sans"/>
              <a:cs typeface="DM Sans"/>
              <a:sym typeface="DM Sans"/>
            </a:endParaRPr>
          </a:p>
        </p:txBody>
      </p:sp>
      <p:pic>
        <p:nvPicPr>
          <p:cNvPr id="934" name="Google Shape;934;p161"/>
          <p:cNvPicPr preferRelativeResize="0"/>
          <p:nvPr/>
        </p:nvPicPr>
        <p:blipFill>
          <a:blip r:embed="rId3">
            <a:alphaModFix/>
          </a:blip>
          <a:stretch>
            <a:fillRect/>
          </a:stretch>
        </p:blipFill>
        <p:spPr>
          <a:xfrm>
            <a:off x="642225" y="2374913"/>
            <a:ext cx="4047000" cy="3936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62"/>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940" name="Google Shape;940;p162"/>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63"/>
          <p:cNvSpPr txBox="1"/>
          <p:nvPr/>
        </p:nvSpPr>
        <p:spPr>
          <a:xfrm>
            <a:off x="1461288"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Manejo de entornos</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de Nestjs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64"/>
          <p:cNvSpPr txBox="1"/>
          <p:nvPr/>
        </p:nvSpPr>
        <p:spPr>
          <a:xfrm>
            <a:off x="475500" y="252375"/>
            <a:ext cx="64452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Tenemos problemas con nuestra conexión</a:t>
            </a:r>
            <a:endParaRPr sz="3600" b="1">
              <a:solidFill>
                <a:schemeClr val="dk1"/>
              </a:solidFill>
              <a:latin typeface="DM Sans"/>
              <a:ea typeface="DM Sans"/>
              <a:cs typeface="DM Sans"/>
              <a:sym typeface="DM Sans"/>
            </a:endParaRPr>
          </a:p>
        </p:txBody>
      </p:sp>
      <p:sp>
        <p:nvSpPr>
          <p:cNvPr id="951" name="Google Shape;951;p164"/>
          <p:cNvSpPr txBox="1"/>
          <p:nvPr/>
        </p:nvSpPr>
        <p:spPr>
          <a:xfrm>
            <a:off x="156025" y="1434375"/>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952" name="Google Shape;952;p164"/>
          <p:cNvSpPr txBox="1"/>
          <p:nvPr/>
        </p:nvSpPr>
        <p:spPr>
          <a:xfrm>
            <a:off x="475500" y="1356325"/>
            <a:ext cx="37836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la primera parte de esta clase, pudimos hacer una conexión con nuestra base de datos, sin embargo, hay un tema importante que tenemos que voltear a ver: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 realmente la forma más óptima de poder realizar nuestra configuración de base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Notemos que la base tiene expuesta su ruta en el método forRoot del MongooseModule.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Sabemos que este elemento debería estar oculto por un entorno para solo tener que mandarlo a llamar, y nuestra ruta no se encuentre expuesta.</a:t>
            </a:r>
            <a:endParaRPr sz="1350">
              <a:latin typeface="DM Sans"/>
              <a:ea typeface="DM Sans"/>
              <a:cs typeface="DM Sans"/>
              <a:sym typeface="DM Sans"/>
            </a:endParaRPr>
          </a:p>
        </p:txBody>
      </p:sp>
      <p:pic>
        <p:nvPicPr>
          <p:cNvPr id="953" name="Google Shape;953;p164"/>
          <p:cNvPicPr preferRelativeResize="0"/>
          <p:nvPr/>
        </p:nvPicPr>
        <p:blipFill>
          <a:blip r:embed="rId3">
            <a:alphaModFix/>
          </a:blip>
          <a:stretch>
            <a:fillRect/>
          </a:stretch>
        </p:blipFill>
        <p:spPr>
          <a:xfrm>
            <a:off x="4418088" y="1956450"/>
            <a:ext cx="4560364" cy="2309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65"/>
          <p:cNvSpPr txBox="1"/>
          <p:nvPr/>
        </p:nvSpPr>
        <p:spPr>
          <a:xfrm>
            <a:off x="501450" y="4683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¿Cómo funciona un entorno de Nest?</a:t>
            </a:r>
            <a:endParaRPr sz="4000" b="1" i="0" u="none" strike="noStrike" cap="none">
              <a:solidFill>
                <a:schemeClr val="dk1"/>
              </a:solidFill>
              <a:latin typeface="DM Sans"/>
              <a:ea typeface="DM Sans"/>
              <a:cs typeface="DM Sans"/>
              <a:sym typeface="DM Sans"/>
            </a:endParaRPr>
          </a:p>
        </p:txBody>
      </p:sp>
      <p:sp>
        <p:nvSpPr>
          <p:cNvPr id="959" name="Google Shape;959;p165"/>
          <p:cNvSpPr txBox="1"/>
          <p:nvPr/>
        </p:nvSpPr>
        <p:spPr>
          <a:xfrm>
            <a:off x="400000" y="1979150"/>
            <a:ext cx="40425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Muy similar a lo que nosotros teníamos en Express como una carpeta de config. Nestjs también cuenta con un configModule.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Éste contará con los elementos necesarios para acceder a variables de entorno, el Módulo permitirá utilizar la variable config, para poder extraer la variable de entorno de éste cuando sea necesario.</a:t>
            </a:r>
            <a:endParaRPr sz="1350">
              <a:latin typeface="DM Sans"/>
              <a:ea typeface="DM Sans"/>
              <a:cs typeface="DM Sans"/>
              <a:sym typeface="DM Sans"/>
            </a:endParaRPr>
          </a:p>
        </p:txBody>
      </p:sp>
      <p:pic>
        <p:nvPicPr>
          <p:cNvPr id="960" name="Google Shape;960;p165"/>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961" name="Google Shape;961;p165"/>
          <p:cNvSpPr txBox="1"/>
          <p:nvPr/>
        </p:nvSpPr>
        <p:spPr>
          <a:xfrm>
            <a:off x="4772250" y="1979150"/>
            <a:ext cx="404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Además, la configuración al final es un Módulo. Necesitaremos que los demás módulos que vayan a utilizar dicho entorno, sean conscientes de éste.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Para esto, vamos a colocar en los imports del módulo, el módulo de configuración. </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66"/>
          <p:cNvSpPr txBox="1"/>
          <p:nvPr/>
        </p:nvSpPr>
        <p:spPr>
          <a:xfrm>
            <a:off x="475500" y="468300"/>
            <a:ext cx="64452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Habilitando la configuración en nuestro proyecto</a:t>
            </a:r>
            <a:endParaRPr sz="3000" b="1">
              <a:solidFill>
                <a:schemeClr val="dk1"/>
              </a:solidFill>
              <a:latin typeface="DM Sans"/>
              <a:ea typeface="DM Sans"/>
              <a:cs typeface="DM Sans"/>
              <a:sym typeface="DM Sans"/>
            </a:endParaRPr>
          </a:p>
        </p:txBody>
      </p:sp>
      <p:sp>
        <p:nvSpPr>
          <p:cNvPr id="967" name="Google Shape;967;p166"/>
          <p:cNvSpPr txBox="1"/>
          <p:nvPr/>
        </p:nvSpPr>
        <p:spPr>
          <a:xfrm>
            <a:off x="475500" y="1715650"/>
            <a:ext cx="40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968" name="Google Shape;968;p166"/>
          <p:cNvSpPr txBox="1"/>
          <p:nvPr/>
        </p:nvSpPr>
        <p:spPr>
          <a:xfrm>
            <a:off x="495174" y="1530850"/>
            <a:ext cx="58035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Lo primero será instalar la configuración en nestjs, para eso utilizaremos el comando </a:t>
            </a:r>
            <a:r>
              <a:rPr lang="es" sz="1300" b="1">
                <a:latin typeface="DM Sans"/>
                <a:ea typeface="DM Sans"/>
                <a:cs typeface="DM Sans"/>
                <a:sym typeface="DM Sans"/>
              </a:rPr>
              <a:t>npm install  @nestjs/config</a:t>
            </a:r>
            <a:endParaRPr sz="1300" b="1">
              <a:latin typeface="DM Sans"/>
              <a:ea typeface="DM Sans"/>
              <a:cs typeface="DM Sans"/>
              <a:sym typeface="DM Sans"/>
            </a:endParaRPr>
          </a:p>
          <a:p>
            <a:pPr marL="0" lvl="0" indent="0" algn="l" rtl="0">
              <a:spcBef>
                <a:spcPts val="0"/>
              </a:spcBef>
              <a:spcAft>
                <a:spcPts val="0"/>
              </a:spcAft>
              <a:buNone/>
            </a:pPr>
            <a:endParaRPr sz="1300" b="1">
              <a:latin typeface="DM Sans"/>
              <a:ea typeface="DM Sans"/>
              <a:cs typeface="DM Sans"/>
              <a:sym typeface="DM Sans"/>
            </a:endParaRPr>
          </a:p>
          <a:p>
            <a:pPr marL="0" lvl="0" indent="0" algn="l" rtl="0">
              <a:spcBef>
                <a:spcPts val="0"/>
              </a:spcBef>
              <a:spcAft>
                <a:spcPts val="0"/>
              </a:spcAft>
              <a:buNone/>
            </a:pPr>
            <a:endParaRPr sz="1300" b="1">
              <a:latin typeface="DM Sans"/>
              <a:ea typeface="DM Sans"/>
              <a:cs typeface="DM Sans"/>
              <a:sym typeface="DM Sans"/>
            </a:endParaRPr>
          </a:p>
          <a:p>
            <a:pPr marL="0" lvl="0" indent="0" algn="l" rtl="0">
              <a:spcBef>
                <a:spcPts val="0"/>
              </a:spcBef>
              <a:spcAft>
                <a:spcPts val="0"/>
              </a:spcAft>
              <a:buNone/>
            </a:pPr>
            <a:endParaRPr sz="1300" b="1">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Ahora, con el módulo ya instalado, vamos a importarlo en nuestro app.module.ts de la siguiente forma:</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Estos dos elementos nos servirán para configurar el módulo de app:</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a:latin typeface="DM Sans"/>
                <a:ea typeface="DM Sans"/>
                <a:cs typeface="DM Sans"/>
                <a:sym typeface="DM Sans"/>
              </a:rPr>
              <a:t>ConfigModule se utiliza en  los imports</a:t>
            </a:r>
            <a:endParaRPr sz="130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a:latin typeface="DM Sans"/>
                <a:ea typeface="DM Sans"/>
                <a:cs typeface="DM Sans"/>
                <a:sym typeface="DM Sans"/>
              </a:rPr>
              <a:t>ConfigService se injecta para usarse como servicio.</a:t>
            </a:r>
            <a:endParaRPr sz="1300">
              <a:latin typeface="DM Sans"/>
              <a:ea typeface="DM Sans"/>
              <a:cs typeface="DM Sans"/>
              <a:sym typeface="DM Sans"/>
            </a:endParaRPr>
          </a:p>
          <a:p>
            <a:pPr marL="0" lvl="0" indent="0" algn="l" rtl="0">
              <a:spcBef>
                <a:spcPts val="0"/>
              </a:spcBef>
              <a:spcAft>
                <a:spcPts val="0"/>
              </a:spcAft>
              <a:buNone/>
            </a:pPr>
            <a:endParaRPr sz="1300"/>
          </a:p>
          <a:p>
            <a:pPr marL="0" lvl="0" indent="0" algn="l" rtl="0">
              <a:spcBef>
                <a:spcPts val="0"/>
              </a:spcBef>
              <a:spcAft>
                <a:spcPts val="0"/>
              </a:spcAft>
              <a:buNone/>
            </a:pPr>
            <a:endParaRPr sz="1300"/>
          </a:p>
        </p:txBody>
      </p:sp>
      <p:pic>
        <p:nvPicPr>
          <p:cNvPr id="969" name="Google Shape;969;p166"/>
          <p:cNvPicPr preferRelativeResize="0"/>
          <p:nvPr/>
        </p:nvPicPr>
        <p:blipFill>
          <a:blip r:embed="rId3">
            <a:alphaModFix/>
          </a:blip>
          <a:stretch>
            <a:fillRect/>
          </a:stretch>
        </p:blipFill>
        <p:spPr>
          <a:xfrm>
            <a:off x="2549863" y="2115838"/>
            <a:ext cx="2296475" cy="333150"/>
          </a:xfrm>
          <a:prstGeom prst="rect">
            <a:avLst/>
          </a:prstGeom>
          <a:noFill/>
          <a:ln>
            <a:noFill/>
          </a:ln>
        </p:spPr>
      </p:pic>
      <p:pic>
        <p:nvPicPr>
          <p:cNvPr id="970" name="Google Shape;970;p166"/>
          <p:cNvPicPr preferRelativeResize="0"/>
          <p:nvPr/>
        </p:nvPicPr>
        <p:blipFill>
          <a:blip r:embed="rId4">
            <a:alphaModFix/>
          </a:blip>
          <a:stretch>
            <a:fillRect/>
          </a:stretch>
        </p:blipFill>
        <p:spPr>
          <a:xfrm>
            <a:off x="1164463" y="3157400"/>
            <a:ext cx="5067300" cy="3333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167"/>
          <p:cNvPicPr preferRelativeResize="0"/>
          <p:nvPr/>
        </p:nvPicPr>
        <p:blipFill>
          <a:blip r:embed="rId3">
            <a:alphaModFix/>
          </a:blip>
          <a:stretch>
            <a:fillRect/>
          </a:stretch>
        </p:blipFill>
        <p:spPr>
          <a:xfrm>
            <a:off x="4410300" y="2532587"/>
            <a:ext cx="4456875" cy="1478775"/>
          </a:xfrm>
          <a:prstGeom prst="rect">
            <a:avLst/>
          </a:prstGeom>
          <a:noFill/>
          <a:ln>
            <a:noFill/>
          </a:ln>
        </p:spPr>
      </p:pic>
      <p:sp>
        <p:nvSpPr>
          <p:cNvPr id="976" name="Google Shape;976;p167"/>
          <p:cNvSpPr txBox="1"/>
          <p:nvPr/>
        </p:nvSpPr>
        <p:spPr>
          <a:xfrm>
            <a:off x="475500" y="395725"/>
            <a:ext cx="59439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Analizando los cambios del módulo App (1)</a:t>
            </a:r>
            <a:endParaRPr sz="2200"/>
          </a:p>
        </p:txBody>
      </p:sp>
      <p:sp>
        <p:nvSpPr>
          <p:cNvPr id="977" name="Google Shape;977;p167"/>
          <p:cNvSpPr txBox="1"/>
          <p:nvPr/>
        </p:nvSpPr>
        <p:spPr>
          <a:xfrm>
            <a:off x="475500" y="1577725"/>
            <a:ext cx="3934800" cy="338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 sz="1350">
                <a:latin typeface="DM Sans"/>
                <a:ea typeface="DM Sans"/>
                <a:cs typeface="DM Sans"/>
                <a:sym typeface="DM Sans"/>
              </a:rPr>
              <a:t>El primer cambio importante que vemos es en la propiedad de imports: Se utiliza un ConfigModule.forRoot(), esto permite inicializar el contexto del módulo de configuración para que sea conocido y contemplado por el aplicativo principal y en los módulos internos.</a:t>
            </a:r>
            <a:endParaRPr sz="1350">
              <a:latin typeface="DM Sans"/>
              <a:ea typeface="DM Sans"/>
              <a:cs typeface="DM Sans"/>
              <a:sym typeface="DM Sans"/>
            </a:endParaRPr>
          </a:p>
          <a:p>
            <a:pPr marL="0" lvl="0" indent="0" algn="l" rtl="0">
              <a:lnSpc>
                <a:spcPct val="115000"/>
              </a:lnSpc>
              <a:spcBef>
                <a:spcPts val="1000"/>
              </a:spcBef>
              <a:spcAft>
                <a:spcPts val="0"/>
              </a:spcAft>
              <a:buNone/>
            </a:pPr>
            <a:r>
              <a:rPr lang="es" sz="1350">
                <a:latin typeface="DM Sans"/>
                <a:ea typeface="DM Sans"/>
                <a:cs typeface="DM Sans"/>
                <a:sym typeface="DM Sans"/>
              </a:rPr>
              <a:t>Luego, tenemos el cambio en MongooseModule, donde esta vez estamos haciendo una inicialización dinámica. Nota cómo el configModule también se pasa al import de MongooseModule, así también como el ConfigService se inyecta para que pueda ser utilizado dentro de MongooseModule.</a:t>
            </a:r>
            <a:endParaRPr sz="135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p168"/>
          <p:cNvPicPr preferRelativeResize="0"/>
          <p:nvPr/>
        </p:nvPicPr>
        <p:blipFill>
          <a:blip r:embed="rId3">
            <a:alphaModFix/>
          </a:blip>
          <a:stretch>
            <a:fillRect/>
          </a:stretch>
        </p:blipFill>
        <p:spPr>
          <a:xfrm>
            <a:off x="4430250" y="2555175"/>
            <a:ext cx="4593225" cy="1524000"/>
          </a:xfrm>
          <a:prstGeom prst="rect">
            <a:avLst/>
          </a:prstGeom>
          <a:noFill/>
          <a:ln>
            <a:noFill/>
          </a:ln>
        </p:spPr>
      </p:pic>
      <p:sp>
        <p:nvSpPr>
          <p:cNvPr id="983" name="Google Shape;983;p168"/>
          <p:cNvSpPr txBox="1"/>
          <p:nvPr/>
        </p:nvSpPr>
        <p:spPr>
          <a:xfrm>
            <a:off x="475500" y="468300"/>
            <a:ext cx="66162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Analizando los cambios </a:t>
            </a:r>
            <a:endParaRPr sz="36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del módulo App (2)</a:t>
            </a:r>
            <a:endParaRPr sz="2200"/>
          </a:p>
        </p:txBody>
      </p:sp>
      <p:sp>
        <p:nvSpPr>
          <p:cNvPr id="984" name="Google Shape;984;p168"/>
          <p:cNvSpPr txBox="1"/>
          <p:nvPr/>
        </p:nvSpPr>
        <p:spPr>
          <a:xfrm>
            <a:off x="475500" y="1650313"/>
            <a:ext cx="4005000" cy="3350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latin typeface="DM Sans"/>
                <a:ea typeface="DM Sans"/>
                <a:cs typeface="DM Sans"/>
                <a:sym typeface="DM Sans"/>
              </a:rPr>
              <a:t>Finalmente, tenemos un elemento useFactory, el cual es utilizado para crear un provider de manera dinámica, la razón de hacerlo así es que podremos inicializarlo ya tomando la url de conexión directamente de config.</a:t>
            </a:r>
            <a:endParaRPr sz="1350">
              <a:latin typeface="DM Sans"/>
              <a:ea typeface="DM Sans"/>
              <a:cs typeface="DM Sans"/>
              <a:sym typeface="DM Sans"/>
            </a:endParaRPr>
          </a:p>
          <a:p>
            <a:pPr marL="0" lvl="0" indent="0" algn="l" rtl="0">
              <a:spcBef>
                <a:spcPts val="1000"/>
              </a:spcBef>
              <a:spcAft>
                <a:spcPts val="0"/>
              </a:spcAft>
              <a:buNone/>
            </a:pPr>
            <a:r>
              <a:rPr lang="es" sz="1350">
                <a:latin typeface="DM Sans"/>
                <a:ea typeface="DM Sans"/>
                <a:cs typeface="DM Sans"/>
                <a:sym typeface="DM Sans"/>
              </a:rPr>
              <a:t>Config extiende de </a:t>
            </a:r>
            <a:r>
              <a:rPr lang="es" sz="1350" b="1">
                <a:latin typeface="DM Sans"/>
                <a:ea typeface="DM Sans"/>
                <a:cs typeface="DM Sans"/>
                <a:sym typeface="DM Sans"/>
              </a:rPr>
              <a:t>ConfigService</a:t>
            </a:r>
            <a:r>
              <a:rPr lang="es" sz="1350">
                <a:latin typeface="DM Sans"/>
                <a:ea typeface="DM Sans"/>
                <a:cs typeface="DM Sans"/>
                <a:sym typeface="DM Sans"/>
              </a:rPr>
              <a:t>, es por ello que aplicando un get podemos apreciar como se accede a una variable de entorno desde Nest. </a:t>
            </a:r>
            <a:r>
              <a:rPr lang="es" sz="1350" b="1">
                <a:latin typeface="DM Sans"/>
                <a:ea typeface="DM Sans"/>
                <a:cs typeface="DM Sans"/>
                <a:sym typeface="DM Sans"/>
              </a:rPr>
              <a:t>config.get&lt;string&gt;(‘Nombre de la variable’) buscará el archivo .env y tomará la variable con ese nombre, en caso de no encontrarla, devolverá undefined.</a:t>
            </a:r>
            <a:endParaRPr sz="1350" b="1">
              <a:latin typeface="DM Sans"/>
              <a:ea typeface="DM Sans"/>
              <a:cs typeface="DM Sans"/>
              <a:sym typeface="DM Sans"/>
            </a:endParaRPr>
          </a:p>
          <a:p>
            <a:pPr marL="0" lvl="0" indent="0" algn="l" rtl="0">
              <a:spcBef>
                <a:spcPts val="1000"/>
              </a:spcBef>
              <a:spcAft>
                <a:spcPts val="0"/>
              </a:spcAft>
              <a:buNone/>
            </a:pPr>
            <a:r>
              <a:rPr lang="es" sz="1350">
                <a:latin typeface="DM Sans"/>
                <a:ea typeface="DM Sans"/>
                <a:cs typeface="DM Sans"/>
                <a:sym typeface="DM Sans"/>
              </a:rPr>
              <a:t>Solo queda colocar en el .env la string de conexión de mongo.</a:t>
            </a:r>
            <a:endParaRPr sz="1350">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9"/>
          <p:cNvSpPr txBox="1"/>
          <p:nvPr/>
        </p:nvSpPr>
        <p:spPr>
          <a:xfrm>
            <a:off x="475500" y="770913"/>
            <a:ext cx="3974700" cy="21795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¿Cómo se utilizan variables en otros módulos?</a:t>
            </a:r>
            <a:endParaRPr sz="3600" b="1">
              <a:solidFill>
                <a:schemeClr val="dk1"/>
              </a:solidFill>
              <a:latin typeface="DM Sans"/>
              <a:ea typeface="DM Sans"/>
              <a:cs typeface="DM Sans"/>
              <a:sym typeface="DM Sans"/>
            </a:endParaRPr>
          </a:p>
        </p:txBody>
      </p:sp>
      <p:sp>
        <p:nvSpPr>
          <p:cNvPr id="990" name="Google Shape;990;p169"/>
          <p:cNvSpPr txBox="1"/>
          <p:nvPr/>
        </p:nvSpPr>
        <p:spPr>
          <a:xfrm>
            <a:off x="475499" y="2992788"/>
            <a:ext cx="3389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Como comentamos, para que un módulo funcione para otros módulos, basta con importar el módulo en el arreglo de imports del module, como se ve en la imagen. 👀</a:t>
            </a:r>
            <a:endParaRPr sz="1350">
              <a:latin typeface="DM Sans"/>
              <a:ea typeface="DM Sans"/>
              <a:cs typeface="DM Sans"/>
              <a:sym typeface="DM Sans"/>
            </a:endParaRPr>
          </a:p>
        </p:txBody>
      </p:sp>
      <p:pic>
        <p:nvPicPr>
          <p:cNvPr id="991" name="Google Shape;991;p169"/>
          <p:cNvPicPr preferRelativeResize="0"/>
          <p:nvPr/>
        </p:nvPicPr>
        <p:blipFill>
          <a:blip r:embed="rId3">
            <a:alphaModFix/>
          </a:blip>
          <a:stretch>
            <a:fillRect/>
          </a:stretch>
        </p:blipFill>
        <p:spPr>
          <a:xfrm>
            <a:off x="4450200" y="927000"/>
            <a:ext cx="4327400" cy="328950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70"/>
          <p:cNvSpPr txBox="1"/>
          <p:nvPr/>
        </p:nvSpPr>
        <p:spPr>
          <a:xfrm>
            <a:off x="475500" y="468300"/>
            <a:ext cx="6024300" cy="1680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Además, el servicio será inyectado en el controlador</a:t>
            </a:r>
            <a:endParaRPr sz="3600" b="1">
              <a:solidFill>
                <a:schemeClr val="dk1"/>
              </a:solidFill>
              <a:latin typeface="DM Sans"/>
              <a:ea typeface="DM Sans"/>
              <a:cs typeface="DM Sans"/>
              <a:sym typeface="DM Sans"/>
            </a:endParaRPr>
          </a:p>
        </p:txBody>
      </p:sp>
      <p:sp>
        <p:nvSpPr>
          <p:cNvPr id="997" name="Google Shape;997;p170"/>
          <p:cNvSpPr txBox="1"/>
          <p:nvPr/>
        </p:nvSpPr>
        <p:spPr>
          <a:xfrm>
            <a:off x="475500" y="2216475"/>
            <a:ext cx="33285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declaremos un controlador, dentro del constructor de dicho controlador podemos inyectar el servicio de configuración.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Automáticamente, podremos utilizarlo en cualquier endpoint que deseemos.</a:t>
            </a:r>
            <a:endParaRPr sz="1350">
              <a:latin typeface="DM Sans"/>
              <a:ea typeface="DM Sans"/>
              <a:cs typeface="DM Sans"/>
              <a:sym typeface="DM Sans"/>
            </a:endParaRPr>
          </a:p>
        </p:txBody>
      </p:sp>
      <p:pic>
        <p:nvPicPr>
          <p:cNvPr id="998" name="Google Shape;998;p170"/>
          <p:cNvPicPr preferRelativeResize="0"/>
          <p:nvPr/>
        </p:nvPicPr>
        <p:blipFill>
          <a:blip r:embed="rId3">
            <a:alphaModFix/>
          </a:blip>
          <a:stretch>
            <a:fillRect/>
          </a:stretch>
        </p:blipFill>
        <p:spPr>
          <a:xfrm>
            <a:off x="3726475" y="2660051"/>
            <a:ext cx="5154100" cy="75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90"/>
          <p:cNvSpPr txBox="1"/>
          <p:nvPr/>
        </p:nvSpPr>
        <p:spPr>
          <a:xfrm>
            <a:off x="397950" y="511250"/>
            <a:ext cx="6032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framework de desarrollo?</a:t>
            </a:r>
            <a:endParaRPr sz="4000" b="1" i="0" u="none" strike="noStrike" cap="none">
              <a:solidFill>
                <a:schemeClr val="dk1"/>
              </a:solidFill>
              <a:latin typeface="DM Sans"/>
              <a:ea typeface="DM Sans"/>
              <a:cs typeface="DM Sans"/>
              <a:sym typeface="DM Sans"/>
            </a:endParaRPr>
          </a:p>
        </p:txBody>
      </p:sp>
      <p:sp>
        <p:nvSpPr>
          <p:cNvPr id="351" name="Google Shape;351;p90"/>
          <p:cNvSpPr txBox="1"/>
          <p:nvPr/>
        </p:nvSpPr>
        <p:spPr>
          <a:xfrm>
            <a:off x="475500" y="2494438"/>
            <a:ext cx="51168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Los Frameworks son la principal herramienta generadora de </a:t>
            </a:r>
            <a:r>
              <a:rPr lang="es" sz="1350" b="1">
                <a:latin typeface="DM Sans"/>
                <a:ea typeface="DM Sans"/>
                <a:cs typeface="DM Sans"/>
                <a:sym typeface="DM Sans"/>
              </a:rPr>
              <a:t>program scaffolds</a:t>
            </a:r>
            <a:r>
              <a:rPr lang="es" sz="1350">
                <a:latin typeface="DM Sans"/>
                <a:ea typeface="DM Sans"/>
                <a:cs typeface="DM Sans"/>
                <a:sym typeface="DM Sans"/>
              </a:rPr>
              <a:t>. Un program scaffold te permite tener una estructura iniciada sobre algún modelo específico (un servidor, por ejemplo), sin embargo, esta estructura no estará finalizada y nosotros tendremos la posibilidad de ajustarla al modelo que nosotros necesitemos. </a:t>
            </a:r>
            <a:endParaRPr sz="1350">
              <a:latin typeface="DM Sans"/>
              <a:ea typeface="DM Sans"/>
              <a:cs typeface="DM Sans"/>
              <a:sym typeface="DM Sans"/>
            </a:endParaRPr>
          </a:p>
        </p:txBody>
      </p:sp>
      <p:pic>
        <p:nvPicPr>
          <p:cNvPr id="352" name="Google Shape;352;p90"/>
          <p:cNvPicPr preferRelativeResize="0"/>
          <p:nvPr/>
        </p:nvPicPr>
        <p:blipFill>
          <a:blip r:embed="rId3">
            <a:alphaModFix/>
          </a:blip>
          <a:stretch>
            <a:fillRect/>
          </a:stretch>
        </p:blipFill>
        <p:spPr>
          <a:xfrm>
            <a:off x="6565750" y="421700"/>
            <a:ext cx="1428750" cy="1285875"/>
          </a:xfrm>
          <a:prstGeom prst="rect">
            <a:avLst/>
          </a:prstGeom>
          <a:noFill/>
          <a:ln>
            <a:noFill/>
          </a:ln>
        </p:spPr>
      </p:pic>
      <p:pic>
        <p:nvPicPr>
          <p:cNvPr id="353" name="Google Shape;353;p90"/>
          <p:cNvPicPr preferRelativeResize="0"/>
          <p:nvPr/>
        </p:nvPicPr>
        <p:blipFill>
          <a:blip r:embed="rId4">
            <a:alphaModFix/>
          </a:blip>
          <a:stretch>
            <a:fillRect/>
          </a:stretch>
        </p:blipFill>
        <p:spPr>
          <a:xfrm>
            <a:off x="6237125" y="1707575"/>
            <a:ext cx="2085975" cy="819150"/>
          </a:xfrm>
          <a:prstGeom prst="rect">
            <a:avLst/>
          </a:prstGeom>
          <a:noFill/>
          <a:ln>
            <a:noFill/>
          </a:ln>
        </p:spPr>
      </p:pic>
      <p:pic>
        <p:nvPicPr>
          <p:cNvPr id="354" name="Google Shape;354;p90"/>
          <p:cNvPicPr preferRelativeResize="0"/>
          <p:nvPr/>
        </p:nvPicPr>
        <p:blipFill>
          <a:blip r:embed="rId5">
            <a:alphaModFix/>
          </a:blip>
          <a:stretch>
            <a:fillRect/>
          </a:stretch>
        </p:blipFill>
        <p:spPr>
          <a:xfrm>
            <a:off x="6384775" y="2729225"/>
            <a:ext cx="1790700" cy="962025"/>
          </a:xfrm>
          <a:prstGeom prst="rect">
            <a:avLst/>
          </a:prstGeom>
          <a:noFill/>
          <a:ln>
            <a:noFill/>
          </a:ln>
        </p:spPr>
      </p:pic>
      <p:pic>
        <p:nvPicPr>
          <p:cNvPr id="355" name="Google Shape;355;p90"/>
          <p:cNvPicPr preferRelativeResize="0"/>
          <p:nvPr/>
        </p:nvPicPr>
        <p:blipFill>
          <a:blip r:embed="rId6">
            <a:alphaModFix/>
          </a:blip>
          <a:stretch>
            <a:fillRect/>
          </a:stretch>
        </p:blipFill>
        <p:spPr>
          <a:xfrm>
            <a:off x="6322850" y="3846025"/>
            <a:ext cx="2000250" cy="70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71"/>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4" name="Google Shape;1004;p171"/>
          <p:cNvPicPr preferRelativeResize="0"/>
          <p:nvPr/>
        </p:nvPicPr>
        <p:blipFill>
          <a:blip r:embed="rId3">
            <a:alphaModFix/>
          </a:blip>
          <a:stretch>
            <a:fillRect/>
          </a:stretch>
        </p:blipFill>
        <p:spPr>
          <a:xfrm>
            <a:off x="915950" y="457238"/>
            <a:ext cx="3209925" cy="1285875"/>
          </a:xfrm>
          <a:prstGeom prst="rect">
            <a:avLst/>
          </a:prstGeom>
          <a:noFill/>
          <a:ln>
            <a:noFill/>
          </a:ln>
        </p:spPr>
      </p:pic>
      <p:pic>
        <p:nvPicPr>
          <p:cNvPr id="1005" name="Google Shape;1005;p171"/>
          <p:cNvPicPr preferRelativeResize="0"/>
          <p:nvPr/>
        </p:nvPicPr>
        <p:blipFill>
          <a:blip r:embed="rId4">
            <a:alphaModFix/>
          </a:blip>
          <a:stretch>
            <a:fillRect/>
          </a:stretch>
        </p:blipFill>
        <p:spPr>
          <a:xfrm>
            <a:off x="739738" y="2184763"/>
            <a:ext cx="3562350" cy="1019175"/>
          </a:xfrm>
          <a:prstGeom prst="rect">
            <a:avLst/>
          </a:prstGeom>
          <a:noFill/>
          <a:ln>
            <a:noFill/>
          </a:ln>
        </p:spPr>
      </p:pic>
      <p:pic>
        <p:nvPicPr>
          <p:cNvPr id="1006" name="Google Shape;1006;p171"/>
          <p:cNvPicPr preferRelativeResize="0"/>
          <p:nvPr/>
        </p:nvPicPr>
        <p:blipFill>
          <a:blip r:embed="rId5">
            <a:alphaModFix/>
          </a:blip>
          <a:stretch>
            <a:fillRect/>
          </a:stretch>
        </p:blipFill>
        <p:spPr>
          <a:xfrm>
            <a:off x="596863" y="3600413"/>
            <a:ext cx="3848100" cy="742950"/>
          </a:xfrm>
          <a:prstGeom prst="rect">
            <a:avLst/>
          </a:prstGeom>
          <a:noFill/>
          <a:ln>
            <a:noFill/>
          </a:ln>
        </p:spPr>
      </p:pic>
      <p:pic>
        <p:nvPicPr>
          <p:cNvPr id="1007" name="Google Shape;1007;p171"/>
          <p:cNvPicPr preferRelativeResize="0"/>
          <p:nvPr/>
        </p:nvPicPr>
        <p:blipFill>
          <a:blip r:embed="rId6">
            <a:alphaModFix/>
          </a:blip>
          <a:stretch>
            <a:fillRect/>
          </a:stretch>
        </p:blipFill>
        <p:spPr>
          <a:xfrm>
            <a:off x="1311250" y="4343363"/>
            <a:ext cx="2419350" cy="342900"/>
          </a:xfrm>
          <a:prstGeom prst="rect">
            <a:avLst/>
          </a:prstGeom>
          <a:noFill/>
          <a:ln>
            <a:noFill/>
          </a:ln>
        </p:spPr>
      </p:pic>
      <p:sp>
        <p:nvSpPr>
          <p:cNvPr id="1008" name="Google Shape;1008;p171"/>
          <p:cNvSpPr txBox="1"/>
          <p:nvPr/>
        </p:nvSpPr>
        <p:spPr>
          <a:xfrm>
            <a:off x="4636175" y="665225"/>
            <a:ext cx="386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Así, teniendo un archivo .env, declaramos los siguientes campos.</a:t>
            </a:r>
            <a:endParaRPr sz="1350">
              <a:latin typeface="DM Sans"/>
              <a:ea typeface="DM Sans"/>
              <a:cs typeface="DM Sans"/>
              <a:sym typeface="DM Sans"/>
            </a:endParaRPr>
          </a:p>
        </p:txBody>
      </p:sp>
      <p:sp>
        <p:nvSpPr>
          <p:cNvPr id="1009" name="Google Shape;1009;p171"/>
          <p:cNvSpPr txBox="1"/>
          <p:nvPr/>
        </p:nvSpPr>
        <p:spPr>
          <a:xfrm>
            <a:off x="4636175" y="2263950"/>
            <a:ext cx="38688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En la ruta base del método get de /users, utilizamos el config para obtener la variable PAPA</a:t>
            </a:r>
            <a:endParaRPr sz="1350">
              <a:latin typeface="DM Sans"/>
              <a:ea typeface="DM Sans"/>
              <a:cs typeface="DM Sans"/>
              <a:sym typeface="DM Sans"/>
            </a:endParaRPr>
          </a:p>
        </p:txBody>
      </p:sp>
      <p:sp>
        <p:nvSpPr>
          <p:cNvPr id="1010" name="Google Shape;1010;p171"/>
          <p:cNvSpPr txBox="1"/>
          <p:nvPr/>
        </p:nvSpPr>
        <p:spPr>
          <a:xfrm>
            <a:off x="4636175" y="3862675"/>
            <a:ext cx="386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Notamos que al visitar endpoint, se muestra por consola el valor de la variable de entorno.</a:t>
            </a:r>
            <a:endParaRPr sz="1350">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7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¿Expressjs o Nestjs?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elegir para mi trayectoria?</a:t>
            </a:r>
            <a:endParaRPr sz="4000" b="1" i="0" u="none" strike="noStrike" cap="none">
              <a:solidFill>
                <a:schemeClr val="dk1"/>
              </a:solidFill>
              <a:latin typeface="DM Sans"/>
              <a:ea typeface="DM Sans"/>
              <a:cs typeface="DM Sans"/>
              <a:sym typeface="DM Sans"/>
            </a:endParaRPr>
          </a:p>
        </p:txBody>
      </p:sp>
      <p:sp>
        <p:nvSpPr>
          <p:cNvPr id="1021" name="Google Shape;1021;p173"/>
          <p:cNvSpPr txBox="1"/>
          <p:nvPr/>
        </p:nvSpPr>
        <p:spPr>
          <a:xfrm>
            <a:off x="473350" y="19081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pesar de que estas clases has visto Nestjs como un framework alternativo de Expressjs, sin embargo, ésto no significa que tengas que tomarlo como el reemplazo directo y olvidar lo visto en el curso.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chemeClr val="accent6"/>
                </a:highlight>
                <a:latin typeface="DM Sans"/>
                <a:ea typeface="DM Sans"/>
                <a:cs typeface="DM Sans"/>
                <a:sym typeface="DM Sans"/>
              </a:rPr>
              <a:t>La principal diferencia entre Nestjs y Expressjs está en su carácter dogmático </a:t>
            </a:r>
            <a:endParaRPr sz="1350" b="0" i="0" u="none" strike="noStrike" cap="none">
              <a:solidFill>
                <a:srgbClr val="000000"/>
              </a:solidFill>
              <a:highlight>
                <a:schemeClr val="accent6"/>
              </a:highlight>
              <a:latin typeface="DM Sans"/>
              <a:ea typeface="DM Sans"/>
              <a:cs typeface="DM Sans"/>
              <a:sym typeface="DM Sans"/>
            </a:endParaRPr>
          </a:p>
        </p:txBody>
      </p:sp>
      <p:sp>
        <p:nvSpPr>
          <p:cNvPr id="1022" name="Google Shape;1022;p173"/>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qué se refiere ésto? Expressjs no es dogmático, ya que te permite tener un flujo de libertad de configuración en múltiples elementos del mismo, sin que éste se vea afectado en su core principal, sin embargo, Nestjs te brinda ya las herramientas que necesitas para realizar una tarea, evitando así que configures demasiadas cosas externas al framework</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74"/>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Principales puntos a tratar</a:t>
            </a:r>
            <a:endParaRPr sz="3500" b="1" i="0" u="none" strike="noStrike" cap="none">
              <a:solidFill>
                <a:schemeClr val="lt1"/>
              </a:solidFill>
              <a:latin typeface="DM Sans"/>
              <a:ea typeface="DM Sans"/>
              <a:cs typeface="DM Sans"/>
              <a:sym typeface="DM Sans"/>
            </a:endParaRPr>
          </a:p>
        </p:txBody>
      </p:sp>
      <p:sp>
        <p:nvSpPr>
          <p:cNvPr id="1028" name="Google Shape;1028;p174"/>
          <p:cNvSpPr/>
          <p:nvPr/>
        </p:nvSpPr>
        <p:spPr>
          <a:xfrm>
            <a:off x="647400" y="1189150"/>
            <a:ext cx="7849200" cy="3397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174"/>
          <p:cNvSpPr txBox="1"/>
          <p:nvPr/>
        </p:nvSpPr>
        <p:spPr>
          <a:xfrm>
            <a:off x="1028675" y="1871600"/>
            <a:ext cx="3130200" cy="1847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No es dogmático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No tiene una arquitectura definida.</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Altamente popular y con alto soporte de la comunidad.</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Bastante útil para aprender a realizar configuraciones, ya que tenemos la libertad de hacerlo.</a:t>
            </a:r>
            <a:endParaRPr sz="1350">
              <a:latin typeface="DM Sans"/>
              <a:ea typeface="DM Sans"/>
              <a:cs typeface="DM Sans"/>
              <a:sym typeface="DM Sans"/>
            </a:endParaRPr>
          </a:p>
        </p:txBody>
      </p:sp>
      <p:sp>
        <p:nvSpPr>
          <p:cNvPr id="1030" name="Google Shape;1030;p174"/>
          <p:cNvSpPr txBox="1"/>
          <p:nvPr/>
        </p:nvSpPr>
        <p:spPr>
          <a:xfrm>
            <a:off x="1028675" y="147140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latin typeface="DM Sans"/>
                <a:ea typeface="DM Sans"/>
                <a:cs typeface="DM Sans"/>
                <a:sym typeface="DM Sans"/>
              </a:rPr>
              <a:t>Expressjs</a:t>
            </a:r>
            <a:endParaRPr sz="1400" b="1" i="0" u="none" strike="noStrike" cap="none">
              <a:solidFill>
                <a:srgbClr val="000000"/>
              </a:solidFill>
              <a:latin typeface="DM Sans"/>
              <a:ea typeface="DM Sans"/>
              <a:cs typeface="DM Sans"/>
              <a:sym typeface="DM Sans"/>
            </a:endParaRPr>
          </a:p>
        </p:txBody>
      </p:sp>
      <p:sp>
        <p:nvSpPr>
          <p:cNvPr id="1031" name="Google Shape;1031;p174"/>
          <p:cNvSpPr txBox="1"/>
          <p:nvPr/>
        </p:nvSpPr>
        <p:spPr>
          <a:xfrm>
            <a:off x="4726825" y="1871600"/>
            <a:ext cx="3388500" cy="2678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Es dogmático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Tiene una arquitectura definida para ajustarnos a ella</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En crecimiento lento, pero constante, aún no con tanto soporte de la comunidad en comparativa con express</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Bastante útil para aprender a seguir un marco definido y con elementos ya hechos, pues la configuración en mayor medida no está hecha por nosotros</a:t>
            </a:r>
            <a:endParaRPr sz="1350">
              <a:latin typeface="DM Sans"/>
              <a:ea typeface="DM Sans"/>
              <a:cs typeface="DM Sans"/>
              <a:sym typeface="DM Sans"/>
            </a:endParaRPr>
          </a:p>
        </p:txBody>
      </p:sp>
      <p:sp>
        <p:nvSpPr>
          <p:cNvPr id="1032" name="Google Shape;1032;p174"/>
          <p:cNvSpPr txBox="1"/>
          <p:nvPr/>
        </p:nvSpPr>
        <p:spPr>
          <a:xfrm>
            <a:off x="4726825" y="147140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latin typeface="DM Sans"/>
                <a:ea typeface="DM Sans"/>
                <a:cs typeface="DM Sans"/>
                <a:sym typeface="DM Sans"/>
              </a:rPr>
              <a:t>Nestjs</a:t>
            </a:r>
            <a:endParaRPr sz="1400" b="1" i="0" u="none" strike="noStrike" cap="none">
              <a:solidFill>
                <a:srgbClr val="000000"/>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5"/>
          <p:cNvSpPr txBox="1"/>
          <p:nvPr/>
        </p:nvSpPr>
        <p:spPr>
          <a:xfrm>
            <a:off x="473350" y="619525"/>
            <a:ext cx="70410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Ambas alternativas están en el tope</a:t>
            </a:r>
            <a:endParaRPr sz="4300" b="1" i="0" u="none" strike="noStrike" cap="none">
              <a:solidFill>
                <a:schemeClr val="dk1"/>
              </a:solidFill>
              <a:latin typeface="DM Sans"/>
              <a:ea typeface="DM Sans"/>
              <a:cs typeface="DM Sans"/>
              <a:sym typeface="DM Sans"/>
            </a:endParaRPr>
          </a:p>
        </p:txBody>
      </p:sp>
      <p:sp>
        <p:nvSpPr>
          <p:cNvPr id="1038" name="Google Shape;1038;p175"/>
          <p:cNvSpPr txBox="1"/>
          <p:nvPr/>
        </p:nvSpPr>
        <p:spPr>
          <a:xfrm>
            <a:off x="475488" y="2149300"/>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 pesar de que Nestjs es menos popular que Expressjs, éste está ganando amplia popularidad y está posicionado como el segundo mejor framework de desarrollo de nodejs.</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De momento, Expressjs es mucho más sólido en términos de apoyo de usuarios, documentación, soluciones, etc.</a:t>
            </a:r>
            <a:endParaRPr sz="1350">
              <a:latin typeface="DM Sans"/>
              <a:ea typeface="DM Sans"/>
              <a:cs typeface="DM Sans"/>
              <a:sym typeface="DM Sans"/>
            </a:endParaRPr>
          </a:p>
        </p:txBody>
      </p:sp>
      <p:sp>
        <p:nvSpPr>
          <p:cNvPr id="1039" name="Google Shape;1039;p175"/>
          <p:cNvSpPr txBox="1"/>
          <p:nvPr/>
        </p:nvSpPr>
        <p:spPr>
          <a:xfrm>
            <a:off x="4529713" y="2149300"/>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Te recomendamos ampliamente que lleves un crecimiento paralelo de trabajo con ambas soluciones</a:t>
            </a:r>
            <a:r>
              <a:rPr lang="es" sz="1350">
                <a:solidFill>
                  <a:schemeClr val="dk1"/>
                </a:solidFill>
                <a:latin typeface="DM Sans"/>
                <a:ea typeface="DM Sans"/>
                <a:cs typeface="DM Sans"/>
                <a:sym typeface="DM Sans"/>
              </a:rPr>
              <a:t>, ya que de ambas se pueden aprender elementos diferentes que te servirán para tu trayectoria como desarrollador.</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76"/>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76"/>
          <p:cNvSpPr txBox="1"/>
          <p:nvPr/>
        </p:nvSpPr>
        <p:spPr>
          <a:xfrm>
            <a:off x="3810200" y="724650"/>
            <a:ext cx="4467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Recuerda estar en constante actualización</a:t>
            </a:r>
            <a:endParaRPr sz="4000" b="1" i="0" u="none" strike="noStrike" cap="none">
              <a:solidFill>
                <a:schemeClr val="dk1"/>
              </a:solidFill>
              <a:latin typeface="DM Sans"/>
              <a:ea typeface="DM Sans"/>
              <a:cs typeface="DM Sans"/>
              <a:sym typeface="DM Sans"/>
            </a:endParaRPr>
          </a:p>
        </p:txBody>
      </p:sp>
      <p:sp>
        <p:nvSpPr>
          <p:cNvPr id="1046" name="Google Shape;1046;p176"/>
          <p:cNvSpPr txBox="1"/>
          <p:nvPr/>
        </p:nvSpPr>
        <p:spPr>
          <a:xfrm>
            <a:off x="3810200" y="2571751"/>
            <a:ext cx="49872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diapositivas están armadas acorde con las estadísticas de su momento. ¡Siempre hay que mantenerse en constante actualización y corroborar hacia dónde se inclina la balanza!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final, una vez terminado el curso, recuerda que el mayor responsable de tu portafolio al mundo siempre serás tú, y </a:t>
            </a:r>
            <a:r>
              <a:rPr lang="es" sz="1350">
                <a:highlight>
                  <a:schemeClr val="accent6"/>
                </a:highlight>
                <a:latin typeface="DM Sans"/>
                <a:ea typeface="DM Sans"/>
                <a:cs typeface="DM Sans"/>
                <a:sym typeface="DM Sans"/>
              </a:rPr>
              <a:t>tus mejores herramientas para el mundo laboral son las tecnologías por las que apuestes </a:t>
            </a:r>
            <a:endParaRPr sz="1350">
              <a:highlight>
                <a:schemeClr val="accent6"/>
              </a:highlight>
              <a:latin typeface="DM Sans"/>
              <a:ea typeface="DM Sans"/>
              <a:cs typeface="DM Sans"/>
              <a:sym typeface="DM Sans"/>
            </a:endParaRPr>
          </a:p>
        </p:txBody>
      </p:sp>
      <p:pic>
        <p:nvPicPr>
          <p:cNvPr id="1047" name="Google Shape;1047;p176"/>
          <p:cNvPicPr preferRelativeResize="0"/>
          <p:nvPr/>
        </p:nvPicPr>
        <p:blipFill>
          <a:blip r:embed="rId3">
            <a:alphaModFix/>
          </a:blip>
          <a:stretch>
            <a:fillRect/>
          </a:stretch>
        </p:blipFill>
        <p:spPr>
          <a:xfrm>
            <a:off x="327225" y="1756888"/>
            <a:ext cx="3114099" cy="16297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7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78"/>
          <p:cNvSpPr/>
          <p:nvPr/>
        </p:nvSpPr>
        <p:spPr>
          <a:xfrm>
            <a:off x="3310325" y="3980550"/>
            <a:ext cx="2507400" cy="492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78"/>
          <p:cNvSpPr txBox="1"/>
          <p:nvPr/>
        </p:nvSpPr>
        <p:spPr>
          <a:xfrm>
            <a:off x="508213" y="706375"/>
            <a:ext cx="8127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¡Atención!</a:t>
            </a:r>
            <a:endParaRPr sz="4000" b="1" i="0" u="none" strike="noStrike" cap="none">
              <a:solidFill>
                <a:srgbClr val="EAFF6A"/>
              </a:solidFill>
              <a:latin typeface="DM Sans"/>
              <a:ea typeface="DM Sans"/>
              <a:cs typeface="DM Sans"/>
              <a:sym typeface="DM Sans"/>
            </a:endParaRPr>
          </a:p>
        </p:txBody>
      </p:sp>
      <p:sp>
        <p:nvSpPr>
          <p:cNvPr id="1059" name="Google Shape;1059;p178"/>
          <p:cNvSpPr txBox="1"/>
          <p:nvPr/>
        </p:nvSpPr>
        <p:spPr>
          <a:xfrm>
            <a:off x="508213" y="1481100"/>
            <a:ext cx="81276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s" sz="2000" b="1">
                <a:solidFill>
                  <a:schemeClr val="lt1"/>
                </a:solidFill>
                <a:latin typeface="DM Sans"/>
                <a:ea typeface="DM Sans"/>
                <a:cs typeface="DM Sans"/>
                <a:sym typeface="DM Sans"/>
              </a:rPr>
              <a:t>La próxima clase será una </a:t>
            </a:r>
            <a:r>
              <a:rPr lang="es" sz="2000" b="1">
                <a:solidFill>
                  <a:srgbClr val="EAFF6A"/>
                </a:solidFill>
                <a:latin typeface="DM Sans"/>
                <a:ea typeface="DM Sans"/>
                <a:cs typeface="DM Sans"/>
                <a:sym typeface="DM Sans"/>
              </a:rPr>
              <a:t>Práctica Integradora.</a:t>
            </a:r>
            <a:r>
              <a:rPr lang="es" sz="2000" b="1">
                <a:solidFill>
                  <a:schemeClr val="lt1"/>
                </a:solidFill>
                <a:latin typeface="DM Sans"/>
                <a:ea typeface="DM Sans"/>
                <a:cs typeface="DM Sans"/>
                <a:sym typeface="DM Sans"/>
              </a:rPr>
              <a:t> Te recomendamos prepararte con la siguiente guía de temas </a:t>
            </a:r>
            <a:endParaRPr sz="2000" b="1" i="0" u="none" strike="noStrike" cap="none">
              <a:solidFill>
                <a:srgbClr val="DEFC52"/>
              </a:solidFill>
              <a:latin typeface="Helvetica Neue"/>
              <a:ea typeface="Helvetica Neue"/>
              <a:cs typeface="Helvetica Neue"/>
              <a:sym typeface="Helvetica Neue"/>
            </a:endParaRPr>
          </a:p>
        </p:txBody>
      </p:sp>
      <p:sp>
        <p:nvSpPr>
          <p:cNvPr id="1060" name="Google Shape;1060;p178"/>
          <p:cNvSpPr txBox="1"/>
          <p:nvPr/>
        </p:nvSpPr>
        <p:spPr>
          <a:xfrm>
            <a:off x="3310325" y="3980550"/>
            <a:ext cx="2507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2000"/>
              <a:buFont typeface="Arial"/>
              <a:buNone/>
            </a:pPr>
            <a:r>
              <a:rPr lang="es" sz="2000" u="sng">
                <a:solidFill>
                  <a:schemeClr val="hlink"/>
                </a:solidFill>
                <a:latin typeface="DM Sans"/>
                <a:ea typeface="DM Sans"/>
                <a:cs typeface="DM Sans"/>
                <a:sym typeface="DM Sans"/>
                <a:hlinkClick r:id="rId3"/>
              </a:rPr>
              <a:t>Guía </a:t>
            </a:r>
            <a:r>
              <a:rPr lang="es" sz="2000" u="sng">
                <a:solidFill>
                  <a:schemeClr val="hlink"/>
                </a:solidFill>
                <a:latin typeface="DM Sans"/>
                <a:ea typeface="DM Sans"/>
                <a:cs typeface="DM Sans"/>
                <a:sym typeface="DM Sans"/>
                <a:hlinkClick r:id="rId3"/>
              </a:rPr>
              <a:t>de</a:t>
            </a:r>
            <a:r>
              <a:rPr lang="es" sz="2000" u="sng">
                <a:solidFill>
                  <a:schemeClr val="hlink"/>
                </a:solidFill>
                <a:latin typeface="DM Sans"/>
                <a:ea typeface="DM Sans"/>
                <a:cs typeface="DM Sans"/>
                <a:sym typeface="DM Sans"/>
                <a:hlinkClick r:id="rId3"/>
              </a:rPr>
              <a:t> skills</a:t>
            </a:r>
            <a:endParaRPr sz="2000" b="0" i="0" strike="noStrike" cap="none">
              <a:solidFill>
                <a:schemeClr val="lt1"/>
              </a:solidFill>
              <a:latin typeface="DM Sans"/>
              <a:ea typeface="DM Sans"/>
              <a:cs typeface="DM Sans"/>
              <a:sym typeface="DM Sans"/>
            </a:endParaRPr>
          </a:p>
        </p:txBody>
      </p:sp>
      <p:pic>
        <p:nvPicPr>
          <p:cNvPr id="1061" name="Google Shape;1061;p178" title="gif de persona escribiendo código"/>
          <p:cNvPicPr preferRelativeResize="0"/>
          <p:nvPr/>
        </p:nvPicPr>
        <p:blipFill rotWithShape="1">
          <a:blip r:embed="rId4">
            <a:alphaModFix/>
          </a:blip>
          <a:srcRect/>
          <a:stretch/>
        </p:blipFill>
        <p:spPr>
          <a:xfrm>
            <a:off x="3456522" y="2458113"/>
            <a:ext cx="2230974" cy="1246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7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80"/>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II</a:t>
            </a:r>
            <a:endParaRPr sz="4000" i="0" u="none" strike="noStrike" cap="none">
              <a:solidFill>
                <a:schemeClr val="lt1"/>
              </a:solidFill>
              <a:latin typeface="DM Sans"/>
              <a:ea typeface="DM Sans"/>
              <a:cs typeface="DM Sans"/>
              <a:sym typeface="DM Sans"/>
            </a:endParaRPr>
          </a:p>
        </p:txBody>
      </p:sp>
      <p:sp>
        <p:nvSpPr>
          <p:cNvPr id="1072" name="Google Shape;1072;p180"/>
          <p:cNvSpPr txBox="1"/>
          <p:nvPr/>
        </p:nvSpPr>
        <p:spPr>
          <a:xfrm>
            <a:off x="2109143" y="2502363"/>
            <a:ext cx="49257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Conexión de bases de datos con Nestjs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middlewares con Nestjs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entornos de Nestjs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Entidades, DTOs y decoradores.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GET, POST, PATCH, DELETE en Nestjs</a:t>
            </a:r>
            <a:endParaRPr sz="1350">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TotalTime>
  <Words>7693</Words>
  <Application>Microsoft Office PowerPoint</Application>
  <PresentationFormat>Presentación en pantalla (16:9)</PresentationFormat>
  <Paragraphs>647</Paragraphs>
  <Slides>101</Slides>
  <Notes>101</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101</vt:i4>
      </vt:variant>
    </vt:vector>
  </HeadingPairs>
  <TitlesOfParts>
    <vt:vector size="109" baseType="lpstr">
      <vt:lpstr>Arial</vt:lpstr>
      <vt:lpstr>Helvetica Neue Light</vt:lpstr>
      <vt:lpstr>DM Sans</vt:lpstr>
      <vt:lpstr>Anton</vt:lpstr>
      <vt:lpstr>Helvetica Neue</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cp:lastModifiedBy>
  <cp:revision>4</cp:revision>
  <dcterms:modified xsi:type="dcterms:W3CDTF">2023-06-05T10:52:55Z</dcterms:modified>
</cp:coreProperties>
</file>